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8.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5.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7"/>
  </p:notesMasterIdLst>
  <p:handoutMasterIdLst>
    <p:handoutMasterId r:id="rId38"/>
  </p:handoutMasterIdLst>
  <p:sldIdLst>
    <p:sldId id="790" r:id="rId2"/>
    <p:sldId id="444" r:id="rId3"/>
    <p:sldId id="1141" r:id="rId4"/>
    <p:sldId id="1144" r:id="rId5"/>
    <p:sldId id="1145" r:id="rId6"/>
    <p:sldId id="1148" r:id="rId7"/>
    <p:sldId id="1149" r:id="rId8"/>
    <p:sldId id="1152" r:id="rId9"/>
    <p:sldId id="1151" r:id="rId10"/>
    <p:sldId id="1167" r:id="rId11"/>
    <p:sldId id="1169" r:id="rId12"/>
    <p:sldId id="1171" r:id="rId13"/>
    <p:sldId id="1172" r:id="rId14"/>
    <p:sldId id="1170" r:id="rId15"/>
    <p:sldId id="1136" r:id="rId16"/>
    <p:sldId id="1137" r:id="rId17"/>
    <p:sldId id="1142" r:id="rId18"/>
    <p:sldId id="1139" r:id="rId19"/>
    <p:sldId id="1153" r:id="rId20"/>
    <p:sldId id="1154" r:id="rId21"/>
    <p:sldId id="1168" r:id="rId22"/>
    <p:sldId id="1155" r:id="rId23"/>
    <p:sldId id="1156" r:id="rId24"/>
    <p:sldId id="1140" r:id="rId25"/>
    <p:sldId id="1158" r:id="rId26"/>
    <p:sldId id="1159" r:id="rId27"/>
    <p:sldId id="1160" r:id="rId28"/>
    <p:sldId id="1143" r:id="rId29"/>
    <p:sldId id="1157" r:id="rId30"/>
    <p:sldId id="1163" r:id="rId31"/>
    <p:sldId id="1164" r:id="rId32"/>
    <p:sldId id="1165" r:id="rId33"/>
    <p:sldId id="1166" r:id="rId34"/>
    <p:sldId id="792" r:id="rId35"/>
    <p:sldId id="793" r:id="rId3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dley M. Simonett" initials="HMS" lastIdx="17" clrIdx="0">
    <p:extLst>
      <p:ext uri="{19B8F6BF-5375-455C-9EA6-DF929625EA0E}">
        <p15:presenceInfo xmlns:p15="http://schemas.microsoft.com/office/powerpoint/2012/main" userId="S-1-5-21-1993962763-308236825-839522115-26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CCC"/>
    <a:srgbClr val="FB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67" autoAdjust="0"/>
    <p:restoredTop sz="93712" autoAdjust="0"/>
  </p:normalViewPr>
  <p:slideViewPr>
    <p:cSldViewPr snapToGrid="0">
      <p:cViewPr varScale="1">
        <p:scale>
          <a:sx n="115" d="100"/>
          <a:sy n="115" d="100"/>
        </p:scale>
        <p:origin x="132" y="108"/>
      </p:cViewPr>
      <p:guideLst>
        <p:guide orient="horz" pos="2160"/>
        <p:guide pos="3840"/>
      </p:guideLst>
    </p:cSldViewPr>
  </p:slideViewPr>
  <p:notesTextViewPr>
    <p:cViewPr>
      <p:scale>
        <a:sx n="1" d="1"/>
        <a:sy n="1" d="1"/>
      </p:scale>
      <p:origin x="0" y="0"/>
    </p:cViewPr>
  </p:notesTextViewPr>
  <p:sorterViewPr>
    <p:cViewPr>
      <p:scale>
        <a:sx n="100" d="100"/>
        <a:sy n="100" d="100"/>
      </p:scale>
      <p:origin x="0" y="-29232"/>
    </p:cViewPr>
  </p:sorterViewPr>
  <p:notesViewPr>
    <p:cSldViewPr snapToGrid="0">
      <p:cViewPr varScale="1">
        <p:scale>
          <a:sx n="83" d="100"/>
          <a:sy n="83" d="100"/>
        </p:scale>
        <p:origin x="3174" y="11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38475" cy="466725"/>
          </a:xfrm>
          <a:prstGeom prst="rect">
            <a:avLst/>
          </a:prstGeom>
        </p:spPr>
        <p:txBody>
          <a:bodyPr vert="horz" lIns="91400" tIns="45699" rIns="91400" bIns="45699" rtlCol="0"/>
          <a:lstStyle>
            <a:lvl1pPr algn="l">
              <a:defRPr sz="1200"/>
            </a:lvl1pPr>
          </a:lstStyle>
          <a:p>
            <a:endParaRPr lang="en-US"/>
          </a:p>
        </p:txBody>
      </p:sp>
      <p:sp>
        <p:nvSpPr>
          <p:cNvPr id="3" name="Date Placeholder 2"/>
          <p:cNvSpPr>
            <a:spLocks noGrp="1"/>
          </p:cNvSpPr>
          <p:nvPr>
            <p:ph type="dt" sz="quarter" idx="1"/>
          </p:nvPr>
        </p:nvSpPr>
        <p:spPr>
          <a:xfrm>
            <a:off x="3970341" y="3"/>
            <a:ext cx="3038475" cy="466725"/>
          </a:xfrm>
          <a:prstGeom prst="rect">
            <a:avLst/>
          </a:prstGeom>
        </p:spPr>
        <p:txBody>
          <a:bodyPr vert="horz" lIns="91400" tIns="45699" rIns="91400" bIns="45699" rtlCol="0"/>
          <a:lstStyle>
            <a:lvl1pPr algn="r">
              <a:defRPr sz="1200"/>
            </a:lvl1pPr>
          </a:lstStyle>
          <a:p>
            <a:endParaRPr lang="en-US" dirty="0"/>
          </a:p>
        </p:txBody>
      </p:sp>
      <p:sp>
        <p:nvSpPr>
          <p:cNvPr id="4" name="Footer Placeholder 3"/>
          <p:cNvSpPr>
            <a:spLocks noGrp="1"/>
          </p:cNvSpPr>
          <p:nvPr>
            <p:ph type="ftr" sz="quarter" idx="2"/>
          </p:nvPr>
        </p:nvSpPr>
        <p:spPr>
          <a:xfrm>
            <a:off x="3" y="8829678"/>
            <a:ext cx="3038475" cy="466725"/>
          </a:xfrm>
          <a:prstGeom prst="rect">
            <a:avLst/>
          </a:prstGeom>
        </p:spPr>
        <p:txBody>
          <a:bodyPr vert="horz" lIns="91400" tIns="45699" rIns="91400" bIns="45699"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829678"/>
            <a:ext cx="3038475" cy="466725"/>
          </a:xfrm>
          <a:prstGeom prst="rect">
            <a:avLst/>
          </a:prstGeom>
        </p:spPr>
        <p:txBody>
          <a:bodyPr vert="horz" lIns="91400" tIns="45699" rIns="91400" bIns="45699" rtlCol="0" anchor="b"/>
          <a:lstStyle>
            <a:lvl1pPr algn="r">
              <a:defRPr sz="1200"/>
            </a:lvl1pPr>
          </a:lstStyle>
          <a:p>
            <a:fld id="{E534D34D-149E-4EB1-9665-E4C61FF64D1D}" type="slidenum">
              <a:rPr lang="en-US" smtClean="0"/>
              <a:t>‹#›</a:t>
            </a:fld>
            <a:endParaRPr lang="en-US"/>
          </a:p>
        </p:txBody>
      </p:sp>
    </p:spTree>
    <p:extLst>
      <p:ext uri="{BB962C8B-B14F-4D97-AF65-F5344CB8AC3E}">
        <p14:creationId xmlns:p14="http://schemas.microsoft.com/office/powerpoint/2010/main" val="596272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36" tIns="46569" rIns="93136" bIns="4656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36" tIns="46569" rIns="93136" bIns="46569" rtlCol="0"/>
          <a:lstStyle>
            <a:lvl1pPr algn="r">
              <a:defRPr sz="1200"/>
            </a:lvl1pPr>
          </a:lstStyle>
          <a:p>
            <a:fld id="{4FE06FE5-CEC0-40F1-8AD3-521DB44C4687}" type="datetimeFigureOut">
              <a:rPr lang="en-US" smtClean="0"/>
              <a:t>10/20/2021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36" tIns="46569" rIns="93136" bIns="4656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36" tIns="46569" rIns="93136" bIns="4656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70"/>
            <a:ext cx="3037840" cy="466433"/>
          </a:xfrm>
          <a:prstGeom prst="rect">
            <a:avLst/>
          </a:prstGeom>
        </p:spPr>
        <p:txBody>
          <a:bodyPr vert="horz" lIns="93136" tIns="46569" rIns="93136" bIns="4656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3136" tIns="46569" rIns="93136" bIns="46569" rtlCol="0" anchor="b"/>
          <a:lstStyle>
            <a:lvl1pPr algn="r">
              <a:defRPr sz="1200"/>
            </a:lvl1pPr>
          </a:lstStyle>
          <a:p>
            <a:fld id="{80DBECDD-1685-46AE-9414-A2105332FAE4}" type="slidenum">
              <a:rPr lang="en-US" smtClean="0"/>
              <a:t>‹#›</a:t>
            </a:fld>
            <a:endParaRPr lang="en-US" dirty="0"/>
          </a:p>
        </p:txBody>
      </p:sp>
    </p:spTree>
    <p:extLst>
      <p:ext uri="{BB962C8B-B14F-4D97-AF65-F5344CB8AC3E}">
        <p14:creationId xmlns:p14="http://schemas.microsoft.com/office/powerpoint/2010/main" val="2060419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897874">
              <a:defRPr/>
            </a:pPr>
            <a:fld id="{4F35C768-462B-4944-82E2-339A748CF6FC}" type="slidenum">
              <a:rPr lang="en-US">
                <a:solidFill>
                  <a:prstClr val="black"/>
                </a:solidFill>
                <a:latin typeface="Calibri"/>
              </a:rPr>
              <a:pPr defTabSz="897874">
                <a:defRPr/>
              </a:pPr>
              <a:t>1</a:t>
            </a:fld>
            <a:endParaRPr lang="en-US" dirty="0">
              <a:solidFill>
                <a:prstClr val="black"/>
              </a:solidFill>
              <a:latin typeface="Calibri"/>
            </a:endParaRPr>
          </a:p>
        </p:txBody>
      </p:sp>
    </p:spTree>
    <p:extLst>
      <p:ext uri="{BB962C8B-B14F-4D97-AF65-F5344CB8AC3E}">
        <p14:creationId xmlns:p14="http://schemas.microsoft.com/office/powerpoint/2010/main" val="3457311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sz="2000" dirty="0"/>
          </a:p>
        </p:txBody>
      </p:sp>
      <p:sp>
        <p:nvSpPr>
          <p:cNvPr id="5" name="Slide Number Placeholder 4"/>
          <p:cNvSpPr>
            <a:spLocks noGrp="1"/>
          </p:cNvSpPr>
          <p:nvPr>
            <p:ph type="sldNum" sz="quarter" idx="11"/>
          </p:nvPr>
        </p:nvSpPr>
        <p:spPr/>
        <p:txBody>
          <a:bodyPr/>
          <a:lstStyle/>
          <a:p>
            <a:pPr defTabSz="881132">
              <a:defRPr/>
            </a:pPr>
            <a:fld id="{4F35C768-462B-4944-82E2-339A748CF6FC}" type="slidenum">
              <a:rPr lang="en-US">
                <a:solidFill>
                  <a:prstClr val="black"/>
                </a:solidFill>
                <a:latin typeface="Calibri"/>
              </a:rPr>
              <a:pPr defTabSz="881132">
                <a:defRPr/>
              </a:pPr>
              <a:t>2</a:t>
            </a:fld>
            <a:endParaRPr lang="en-US" dirty="0">
              <a:solidFill>
                <a:prstClr val="black"/>
              </a:solidFill>
              <a:latin typeface="Calibri"/>
            </a:endParaRPr>
          </a:p>
        </p:txBody>
      </p:sp>
    </p:spTree>
    <p:extLst>
      <p:ext uri="{BB962C8B-B14F-4D97-AF65-F5344CB8AC3E}">
        <p14:creationId xmlns:p14="http://schemas.microsoft.com/office/powerpoint/2010/main" val="177131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4934">
              <a:defRPr/>
            </a:pPr>
            <a:fld id="{4F35C768-462B-4944-82E2-339A748CF6FC}" type="slidenum">
              <a:rPr lang="en-US">
                <a:solidFill>
                  <a:prstClr val="black"/>
                </a:solidFill>
                <a:latin typeface="Calibri"/>
              </a:rPr>
              <a:pPr defTabSz="914934">
                <a:defRPr/>
              </a:pPr>
              <a:t>34</a:t>
            </a:fld>
            <a:endParaRPr lang="en-US" dirty="0">
              <a:solidFill>
                <a:prstClr val="black"/>
              </a:solidFill>
              <a:latin typeface="Calibri"/>
            </a:endParaRPr>
          </a:p>
        </p:txBody>
      </p:sp>
    </p:spTree>
    <p:extLst>
      <p:ext uri="{BB962C8B-B14F-4D97-AF65-F5344CB8AC3E}">
        <p14:creationId xmlns:p14="http://schemas.microsoft.com/office/powerpoint/2010/main" val="4258541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4934">
              <a:defRPr/>
            </a:pPr>
            <a:fld id="{4F35C768-462B-4944-82E2-339A748CF6FC}" type="slidenum">
              <a:rPr lang="en-US">
                <a:solidFill>
                  <a:prstClr val="black"/>
                </a:solidFill>
                <a:latin typeface="Calibri"/>
              </a:rPr>
              <a:pPr defTabSz="914934">
                <a:defRPr/>
              </a:pPr>
              <a:t>35</a:t>
            </a:fld>
            <a:endParaRPr lang="en-US" dirty="0">
              <a:solidFill>
                <a:prstClr val="black"/>
              </a:solidFill>
              <a:latin typeface="Calibri"/>
            </a:endParaRPr>
          </a:p>
        </p:txBody>
      </p:sp>
    </p:spTree>
    <p:extLst>
      <p:ext uri="{BB962C8B-B14F-4D97-AF65-F5344CB8AC3E}">
        <p14:creationId xmlns:p14="http://schemas.microsoft.com/office/powerpoint/2010/main" val="33451100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a:off x="3145536" y="6044184"/>
            <a:ext cx="7036689"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3149600" y="4038600"/>
            <a:ext cx="8636000" cy="1828800"/>
          </a:xfrm>
        </p:spPr>
        <p:txBody>
          <a:bodyPr anchor="b">
            <a:normAutofit/>
          </a:bodyPr>
          <a:lstStyle>
            <a:lvl1pPr>
              <a:defRPr sz="4400" cap="all" baseline="0"/>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04AF466F-BDA4-4F18-9C7B-FF0A9A1B0E80}" type="datetime1">
              <a:rPr lang="en-US" smtClean="0"/>
              <a:pPr/>
              <a:t>10/20/2021</a:t>
            </a:fld>
            <a:endParaRPr lang="en-US" dirty="0"/>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US" dirty="0">
              <a:solidFill>
                <a:srgbClr val="7C8F97"/>
              </a:solidFill>
            </a:endParaRPr>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6E2D2B3B-882E-40F3-A32F-6DD516915044}" type="slidenum">
              <a:rPr lang="en-US" smtClean="0">
                <a:solidFill>
                  <a:srgbClr val="7C8F97"/>
                </a:solidFill>
              </a:rPr>
              <a:pPr/>
              <a:t>‹#›</a:t>
            </a:fld>
            <a:endParaRPr lang="en-US" dirty="0">
              <a:solidFill>
                <a:srgbClr val="7C8F97"/>
              </a:solidFill>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86242" y="5858169"/>
            <a:ext cx="2005758" cy="999831"/>
          </a:xfrm>
          <a:prstGeom prst="rect">
            <a:avLst/>
          </a:prstGeom>
        </p:spPr>
      </p:pic>
    </p:spTree>
    <p:extLst>
      <p:ext uri="{BB962C8B-B14F-4D97-AF65-F5344CB8AC3E}">
        <p14:creationId xmlns:p14="http://schemas.microsoft.com/office/powerpoint/2010/main" val="150769513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B4290-6522-4139-852E-05BD9E7F0D2E}" type="datetime1">
              <a:rPr lang="en-US" smtClean="0">
                <a:solidFill>
                  <a:srgbClr val="6F6D5D"/>
                </a:solidFill>
              </a:rPr>
              <a:pPr/>
              <a:t>10/20/2021</a:t>
            </a:fld>
            <a:endParaRPr lang="en-US" dirty="0">
              <a:solidFill>
                <a:srgbClr val="6F6D5D"/>
              </a:solidFill>
            </a:endParaRPr>
          </a:p>
        </p:txBody>
      </p:sp>
      <p:sp>
        <p:nvSpPr>
          <p:cNvPr id="5" name="Footer Placeholder 4"/>
          <p:cNvSpPr>
            <a:spLocks noGrp="1"/>
          </p:cNvSpPr>
          <p:nvPr>
            <p:ph type="ftr" sz="quarter" idx="11"/>
          </p:nvPr>
        </p:nvSpPr>
        <p:spPr/>
        <p:txBody>
          <a:bodyPr/>
          <a:lstStyle/>
          <a:p>
            <a:endParaRPr lang="en-US" dirty="0">
              <a:solidFill>
                <a:srgbClr val="6F6D5D"/>
              </a:solidFill>
            </a:endParaRP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12816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AAB955F9-81EA-47C5-8059-9E5C2B437C70}" type="datetime1">
              <a:rPr lang="en-US" smtClean="0">
                <a:solidFill>
                  <a:srgbClr val="6F6D5D"/>
                </a:solidFill>
              </a:rPr>
              <a:pPr/>
              <a:t>10/20/2021</a:t>
            </a:fld>
            <a:endParaRPr lang="en-US" dirty="0">
              <a:solidFill>
                <a:srgbClr val="6F6D5D"/>
              </a:solidFill>
            </a:endParaRPr>
          </a:p>
        </p:txBody>
      </p:sp>
      <p:sp>
        <p:nvSpPr>
          <p:cNvPr id="5" name="Footer Placeholder 4"/>
          <p:cNvSpPr>
            <a:spLocks noGrp="1"/>
          </p:cNvSpPr>
          <p:nvPr>
            <p:ph type="ftr" sz="quarter" idx="11"/>
          </p:nvPr>
        </p:nvSpPr>
        <p:spPr>
          <a:xfrm>
            <a:off x="609602" y="6248208"/>
            <a:ext cx="7431311" cy="365125"/>
          </a:xfrm>
        </p:spPr>
        <p:txBody>
          <a:bodyPr/>
          <a:lstStyle/>
          <a:p>
            <a:endParaRPr lang="en-US" dirty="0">
              <a:solidFill>
                <a:srgbClr val="6F6D5D"/>
              </a:solidFill>
            </a:endParaRPr>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rot="5400000">
            <a:off x="8075084" y="103716"/>
            <a:ext cx="533400" cy="325968"/>
          </a:xfrm>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309807371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normAutofit/>
          </a:bodyPr>
          <a:lstStyle>
            <a:lvl1pPr>
              <a:defRPr sz="4400"/>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1CEF607B-A47E-422C-9BEF-122CCDB7C526}" type="datetime1">
              <a:rPr lang="en-US" smtClean="0">
                <a:solidFill>
                  <a:srgbClr val="6F6D5D"/>
                </a:solidFill>
              </a:rPr>
              <a:pPr/>
              <a:t>10/20/2021</a:t>
            </a:fld>
            <a:endParaRPr lang="en-US" dirty="0">
              <a:solidFill>
                <a:srgbClr val="6F6D5D"/>
              </a:solidFill>
            </a:endParaRPr>
          </a:p>
        </p:txBody>
      </p:sp>
      <p:sp>
        <p:nvSpPr>
          <p:cNvPr id="5" name="Footer Placeholder 4"/>
          <p:cNvSpPr>
            <a:spLocks noGrp="1"/>
          </p:cNvSpPr>
          <p:nvPr>
            <p:ph type="ftr" sz="quarter" idx="11"/>
          </p:nvPr>
        </p:nvSpPr>
        <p:spPr/>
        <p:txBody>
          <a:bodyPr/>
          <a:lstStyle/>
          <a:p>
            <a:endParaRPr lang="en-US" dirty="0">
              <a:solidFill>
                <a:srgbClr val="6F6D5D"/>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E2D2B3B-882E-40F3-A32F-6DD516915044}"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876163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28800" y="1600200"/>
            <a:ext cx="10160000" cy="990600"/>
          </a:xfrm>
        </p:spPr>
        <p:txBody>
          <a:bodyPr>
            <a:normAutofit/>
          </a:bodyPr>
          <a:lstStyle>
            <a:lvl1pPr algn="l">
              <a:buNone/>
              <a:defRPr sz="4400" b="0" cap="none">
                <a:solidFill>
                  <a:schemeClr val="bg1"/>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63A9A7CB-BEE6-4F99-898E-913F06E8E125}" type="datetime1">
              <a:rPr lang="en-US" smtClean="0">
                <a:solidFill>
                  <a:srgbClr val="6F6D5D"/>
                </a:solidFill>
              </a:rPr>
              <a:pPr/>
              <a:t>10/20/2021</a:t>
            </a:fld>
            <a:endParaRPr lang="en-US" dirty="0">
              <a:solidFill>
                <a:srgbClr val="6F6D5D"/>
              </a:solidFill>
            </a:endParaRPr>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6E2D2B3B-882E-40F3-A32F-6DD516915044}"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solidFill>
                <a:srgbClr val="6F6D5D"/>
              </a:solidFill>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1516" y="6019326"/>
            <a:ext cx="1638850" cy="816935"/>
          </a:xfrm>
          <a:prstGeom prst="rect">
            <a:avLst/>
          </a:prstGeom>
        </p:spPr>
      </p:pic>
    </p:spTree>
    <p:extLst>
      <p:ext uri="{BB962C8B-B14F-4D97-AF65-F5344CB8AC3E}">
        <p14:creationId xmlns:p14="http://schemas.microsoft.com/office/powerpoint/2010/main" val="38666576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lvl1pPr>
              <a:defRPr sz="2900"/>
            </a:lvl1pPr>
            <a:lvl2pPr>
              <a:defRPr sz="2600"/>
            </a:lvl2pPr>
            <a:lvl3pPr>
              <a:defRPr sz="2300"/>
            </a:lvl3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6459868" y="1589567"/>
            <a:ext cx="5181600" cy="4572000"/>
          </a:xfrm>
        </p:spPr>
        <p:txBody>
          <a:bodyPr/>
          <a:lstStyle>
            <a:lvl1pPr>
              <a:defRPr sz="2900"/>
            </a:lvl1pPr>
            <a:lvl2pPr>
              <a:defRPr sz="2600"/>
            </a:lvl2pPr>
            <a:lvl3pPr>
              <a:defRPr sz="2300"/>
            </a:lvl3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8" name="Date Placeholder 7"/>
          <p:cNvSpPr>
            <a:spLocks noGrp="1"/>
          </p:cNvSpPr>
          <p:nvPr>
            <p:ph type="dt" sz="half" idx="15"/>
          </p:nvPr>
        </p:nvSpPr>
        <p:spPr/>
        <p:txBody>
          <a:bodyPr rtlCol="0"/>
          <a:lstStyle/>
          <a:p>
            <a:fld id="{B6EE300C-6FC5-4FC3-AF1A-075E4F50620D}" type="datetime1">
              <a:rPr lang="en-US" smtClean="0">
                <a:solidFill>
                  <a:srgbClr val="6F6D5D"/>
                </a:solidFill>
              </a:rPr>
              <a:pPr/>
              <a:t>10/20/2021</a:t>
            </a:fld>
            <a:endParaRPr lang="en-US" dirty="0">
              <a:solidFill>
                <a:srgbClr val="6F6D5D"/>
              </a:solidFill>
            </a:endParaRPr>
          </a:p>
        </p:txBody>
      </p:sp>
      <p:sp>
        <p:nvSpPr>
          <p:cNvPr id="10" name="Slide Number Placeholder 9"/>
          <p:cNvSpPr>
            <a:spLocks noGrp="1"/>
          </p:cNvSpPr>
          <p:nvPr>
            <p:ph type="sldNum" sz="quarter" idx="16"/>
          </p:nvPr>
        </p:nvSpPr>
        <p:spPr/>
        <p:txBody>
          <a:bodyPr rtlCol="0"/>
          <a:lstStyle/>
          <a:p>
            <a:fld id="{6E2D2B3B-882E-40F3-A32F-6DD516915044}"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solidFill>
                <a:srgbClr val="6F6D5D"/>
              </a:solidFill>
            </a:endParaRPr>
          </a:p>
        </p:txBody>
      </p:sp>
    </p:spTree>
    <p:extLst>
      <p:ext uri="{BB962C8B-B14F-4D97-AF65-F5344CB8AC3E}">
        <p14:creationId xmlns:p14="http://schemas.microsoft.com/office/powerpoint/2010/main" val="934337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50D295D-4A77-4DEB-B04C-9F4282A8BC04}" type="datetime1">
              <a:rPr lang="en-US" smtClean="0">
                <a:solidFill>
                  <a:srgbClr val="6F6D5D"/>
                </a:solidFill>
              </a:rPr>
              <a:pPr/>
              <a:t>10/20/2021</a:t>
            </a:fld>
            <a:endParaRPr lang="en-US" dirty="0">
              <a:solidFill>
                <a:srgbClr val="6F6D5D"/>
              </a:solidFill>
            </a:endParaRPr>
          </a:p>
        </p:txBody>
      </p:sp>
      <p:sp>
        <p:nvSpPr>
          <p:cNvPr id="12" name="Slide Number Placeholder 11"/>
          <p:cNvSpPr>
            <a:spLocks noGrp="1"/>
          </p:cNvSpPr>
          <p:nvPr>
            <p:ph type="sldNum" sz="quarter" idx="16"/>
          </p:nvPr>
        </p:nvSpPr>
        <p:spPr/>
        <p:txBody>
          <a:bodyPr rtlCol="0"/>
          <a:lstStyle/>
          <a:p>
            <a:fld id="{6E2D2B3B-882E-40F3-A32F-6DD516915044}"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solidFill>
                <a:srgbClr val="6F6D5D"/>
              </a:solidFill>
            </a:endParaRP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277706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p:txBody>
          <a:bodyPr/>
          <a:lstStyle/>
          <a:p>
            <a:fld id="{02B28685-4D0C-42D5-8013-B5904CD1FCBC}" type="datetime1">
              <a:rPr lang="en-US" smtClean="0">
                <a:solidFill>
                  <a:srgbClr val="6F6D5D"/>
                </a:solidFill>
              </a:rPr>
              <a:pPr/>
              <a:t>10/20/2021</a:t>
            </a:fld>
            <a:endParaRPr lang="en-US" dirty="0">
              <a:solidFill>
                <a:srgbClr val="6F6D5D"/>
              </a:solidFill>
            </a:endParaRPr>
          </a:p>
        </p:txBody>
      </p:sp>
      <p:sp>
        <p:nvSpPr>
          <p:cNvPr id="4" name="Footer Placeholder 3"/>
          <p:cNvSpPr>
            <a:spLocks noGrp="1"/>
          </p:cNvSpPr>
          <p:nvPr>
            <p:ph type="ftr" sz="quarter" idx="11"/>
          </p:nvPr>
        </p:nvSpPr>
        <p:spPr/>
        <p:txBody>
          <a:bodyPr/>
          <a:lstStyle/>
          <a:p>
            <a:endParaRPr lang="en-US" dirty="0">
              <a:solidFill>
                <a:srgbClr val="6F6D5D"/>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136288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solidFill>
                  <a:srgbClr val="6F6D5D"/>
                </a:solidFill>
              </a:rPr>
              <a:pPr/>
              <a:t>10/20/2021</a:t>
            </a:fld>
            <a:endParaRPr lang="en-US" dirty="0">
              <a:solidFill>
                <a:srgbClr val="6F6D5D"/>
              </a:solidFill>
            </a:endParaRPr>
          </a:p>
        </p:txBody>
      </p:sp>
      <p:sp>
        <p:nvSpPr>
          <p:cNvPr id="3" name="Footer Placeholder 2"/>
          <p:cNvSpPr>
            <a:spLocks noGrp="1"/>
          </p:cNvSpPr>
          <p:nvPr>
            <p:ph type="ftr" sz="quarter" idx="11"/>
          </p:nvPr>
        </p:nvSpPr>
        <p:spPr/>
        <p:txBody>
          <a:bodyPr/>
          <a:lstStyle/>
          <a:p>
            <a:endParaRPr lang="en-US" dirty="0">
              <a:solidFill>
                <a:srgbClr val="6F6D5D"/>
              </a:solidFill>
            </a:endParaRP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6E2D2B3B-882E-40F3-A32F-6DD516915044}" type="slidenum">
              <a:rPr lang="en-US" smtClean="0">
                <a:solidFill>
                  <a:srgbClr val="6F6D5D"/>
                </a:solidFill>
              </a:rPr>
              <a:pPr/>
              <a:t>‹#›</a:t>
            </a:fld>
            <a:endParaRPr lang="en-US" dirty="0">
              <a:solidFill>
                <a:srgbClr val="6F6D5D"/>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1516" y="6019326"/>
            <a:ext cx="1638850" cy="816935"/>
          </a:xfrm>
          <a:prstGeom prst="rect">
            <a:avLst/>
          </a:prstGeom>
        </p:spPr>
      </p:pic>
    </p:spTree>
    <p:extLst>
      <p:ext uri="{BB962C8B-B14F-4D97-AF65-F5344CB8AC3E}">
        <p14:creationId xmlns:p14="http://schemas.microsoft.com/office/powerpoint/2010/main" val="1213651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BEE1B38-C5EB-4D66-9137-0AFE9CDEDE8F}" type="datetime1">
              <a:rPr lang="en-US" smtClean="0">
                <a:solidFill>
                  <a:srgbClr val="6F6D5D"/>
                </a:solidFill>
              </a:rPr>
              <a:pPr/>
              <a:t>10/20/2021</a:t>
            </a:fld>
            <a:endParaRPr lang="en-US" dirty="0">
              <a:solidFill>
                <a:srgbClr val="6F6D5D"/>
              </a:solidFill>
            </a:endParaRPr>
          </a:p>
        </p:txBody>
      </p:sp>
      <p:sp>
        <p:nvSpPr>
          <p:cNvPr id="6" name="Footer Placeholder 5"/>
          <p:cNvSpPr>
            <a:spLocks noGrp="1"/>
          </p:cNvSpPr>
          <p:nvPr>
            <p:ph type="ftr" sz="quarter" idx="11"/>
          </p:nvPr>
        </p:nvSpPr>
        <p:spPr/>
        <p:txBody>
          <a:bodyPr/>
          <a:lstStyle/>
          <a:p>
            <a:endParaRPr lang="en-US" dirty="0">
              <a:solidFill>
                <a:srgbClr val="6F6D5D"/>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E2D2B3B-882E-40F3-A32F-6DD516915044}" type="slidenum">
              <a:rPr lang="en-US" smtClean="0"/>
              <a:pPr/>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54250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Date Placeholder 11"/>
          <p:cNvSpPr>
            <a:spLocks noGrp="1"/>
          </p:cNvSpPr>
          <p:nvPr>
            <p:ph type="dt" sz="half" idx="10"/>
          </p:nvPr>
        </p:nvSpPr>
        <p:spPr>
          <a:xfrm>
            <a:off x="8331200" y="6248401"/>
            <a:ext cx="3556000" cy="365125"/>
          </a:xfrm>
        </p:spPr>
        <p:txBody>
          <a:bodyPr rtlCol="0"/>
          <a:lstStyle/>
          <a:p>
            <a:fld id="{327B613C-1AD7-49D3-885D-F654C5CDBAA6}" type="datetime1">
              <a:rPr lang="en-US" smtClean="0">
                <a:solidFill>
                  <a:srgbClr val="6F6D5D"/>
                </a:solidFill>
              </a:rPr>
              <a:pPr/>
              <a:t>10/20/2021</a:t>
            </a:fld>
            <a:endParaRPr lang="en-US" dirty="0">
              <a:solidFill>
                <a:srgbClr val="6F6D5D"/>
              </a:solidFill>
            </a:endParaRPr>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6E2D2B3B-882E-40F3-A32F-6DD516915044}" type="slidenum">
              <a:rPr lang="en-US" smtClean="0"/>
              <a:pPr/>
              <a:t>‹#›</a:t>
            </a:fld>
            <a:endParaRPr lang="en-US" dirty="0"/>
          </a:p>
        </p:txBody>
      </p:sp>
      <p:sp>
        <p:nvSpPr>
          <p:cNvPr id="14" name="Footer Placeholder 13"/>
          <p:cNvSpPr>
            <a:spLocks noGrp="1"/>
          </p:cNvSpPr>
          <p:nvPr>
            <p:ph type="ftr" sz="quarter" idx="12"/>
          </p:nvPr>
        </p:nvSpPr>
        <p:spPr>
          <a:xfrm>
            <a:off x="2133600" y="6248207"/>
            <a:ext cx="6096000" cy="365125"/>
          </a:xfrm>
        </p:spPr>
        <p:txBody>
          <a:bodyPr rtlCol="0"/>
          <a:lstStyle/>
          <a:p>
            <a:endParaRPr lang="en-US" dirty="0">
              <a:solidFill>
                <a:srgbClr val="6F6D5D"/>
              </a:solidFill>
            </a:endParaRP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dirty="0" smtClean="0"/>
              <a:t>Drag picture to placeholder or click icon to add</a:t>
            </a:r>
            <a:endParaRPr kumimoji="0" lang="en-US"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1516" y="6019326"/>
            <a:ext cx="1638850" cy="816935"/>
          </a:xfrm>
          <a:prstGeom prst="rect">
            <a:avLst/>
          </a:prstGeom>
        </p:spPr>
      </p:pic>
    </p:spTree>
    <p:extLst>
      <p:ext uri="{BB962C8B-B14F-4D97-AF65-F5344CB8AC3E}">
        <p14:creationId xmlns:p14="http://schemas.microsoft.com/office/powerpoint/2010/main" val="176772460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pPr fontAlgn="base">
              <a:spcBef>
                <a:spcPct val="0"/>
              </a:spcBef>
              <a:spcAft>
                <a:spcPct val="0"/>
              </a:spcAft>
            </a:pPr>
            <a:fld id="{327B613C-1AD7-49D3-885D-F654C5CDBAA6}" type="datetime1">
              <a:rPr lang="en-US" smtClean="0">
                <a:solidFill>
                  <a:srgbClr val="6F6D5D"/>
                </a:solidFill>
                <a:latin typeface="Arial" charset="0"/>
              </a:rPr>
              <a:pPr fontAlgn="base">
                <a:spcBef>
                  <a:spcPct val="0"/>
                </a:spcBef>
                <a:spcAft>
                  <a:spcPct val="0"/>
                </a:spcAft>
              </a:pPr>
              <a:t>10/20/2021</a:t>
            </a:fld>
            <a:endParaRPr lang="en-US" dirty="0">
              <a:solidFill>
                <a:srgbClr val="6F6D5D"/>
              </a:solidFill>
              <a:latin typeface="Arial" charset="0"/>
            </a:endParaRP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pPr fontAlgn="base">
              <a:spcBef>
                <a:spcPct val="0"/>
              </a:spcBef>
              <a:spcAft>
                <a:spcPct val="0"/>
              </a:spcAft>
            </a:pPr>
            <a:endParaRPr lang="en-US" dirty="0">
              <a:solidFill>
                <a:srgbClr val="6F6D5D"/>
              </a:solidFill>
              <a:latin typeface="Arial" charset="0"/>
            </a:endParaRP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base">
              <a:spcBef>
                <a:spcPct val="0"/>
              </a:spcBef>
              <a:spcAft>
                <a:spcPct val="0"/>
              </a:spcAft>
            </a:pPr>
            <a:fld id="{6E2D2B3B-882E-40F3-A32F-6DD516915044}" type="slidenum">
              <a:rPr lang="en-US" smtClean="0">
                <a:latin typeface="Arial" charset="0"/>
              </a:rPr>
              <a:pPr fontAlgn="base">
                <a:spcBef>
                  <a:spcPct val="0"/>
                </a:spcBef>
                <a:spcAft>
                  <a:spcPct val="0"/>
                </a:spcAft>
              </a:pPr>
              <a:t>‹#›</a:t>
            </a:fld>
            <a:endParaRPr lang="en-US" dirty="0">
              <a:latin typeface="Arial" charset="0"/>
            </a:endParaRPr>
          </a:p>
        </p:txBody>
      </p:sp>
      <p:pic>
        <p:nvPicPr>
          <p:cNvPr id="10" name="Picture 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526013" y="6145244"/>
            <a:ext cx="1429857" cy="712756"/>
          </a:xfrm>
          <a:prstGeom prst="rect">
            <a:avLst/>
          </a:prstGeom>
        </p:spPr>
      </p:pic>
    </p:spTree>
    <p:extLst>
      <p:ext uri="{BB962C8B-B14F-4D97-AF65-F5344CB8AC3E}">
        <p14:creationId xmlns:p14="http://schemas.microsoft.com/office/powerpoint/2010/main" val="11061750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covid.cdc.gov/covid-data-tracker/#county-view"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b="1" dirty="0"/>
              <a:t> </a:t>
            </a: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3200" b="1" dirty="0">
                <a:solidFill>
                  <a:schemeClr val="tx1"/>
                </a:solidFill>
              </a:rPr>
              <a:t/>
            </a:r>
            <a:br>
              <a:rPr lang="en-US" sz="3200" b="1" dirty="0">
                <a:solidFill>
                  <a:schemeClr val="tx1"/>
                </a:solidFill>
              </a:rPr>
            </a:br>
            <a:r>
              <a:rPr lang="en-US" sz="5000" b="1" dirty="0" smtClean="0">
                <a:solidFill>
                  <a:schemeClr val="tx1"/>
                </a:solidFill>
              </a:rPr>
              <a:t>COVID vaccination updates</a:t>
            </a:r>
            <a:endParaRPr sz="5000" b="1" dirty="0">
              <a:solidFill>
                <a:schemeClr val="tx1"/>
              </a:solidFill>
            </a:endParaRPr>
          </a:p>
        </p:txBody>
      </p:sp>
      <p:sp>
        <p:nvSpPr>
          <p:cNvPr id="3" name="Subtitle 2"/>
          <p:cNvSpPr>
            <a:spLocks noGrp="1"/>
          </p:cNvSpPr>
          <p:nvPr>
            <p:ph type="subTitle" idx="1"/>
          </p:nvPr>
        </p:nvSpPr>
        <p:spPr>
          <a:xfrm>
            <a:off x="3149600" y="6050037"/>
            <a:ext cx="6583123" cy="685800"/>
          </a:xfrm>
        </p:spPr>
        <p:txBody>
          <a:bodyPr>
            <a:noAutofit/>
          </a:bodyPr>
          <a:lstStyle/>
          <a:p>
            <a:pPr>
              <a:spcBef>
                <a:spcPts val="0"/>
              </a:spcBef>
              <a:defRPr/>
            </a:pPr>
            <a:r>
              <a:rPr lang="en-US" sz="1400" dirty="0"/>
              <a:t>Thomas R. </a:t>
            </a:r>
            <a:r>
              <a:rPr lang="en-US" sz="1400" dirty="0" err="1"/>
              <a:t>Revnew</a:t>
            </a:r>
            <a:endParaRPr lang="en-US" sz="1400" dirty="0"/>
          </a:p>
          <a:p>
            <a:pPr>
              <a:spcBef>
                <a:spcPts val="0"/>
              </a:spcBef>
              <a:defRPr/>
            </a:pPr>
            <a:r>
              <a:rPr lang="en-US" sz="1400" dirty="0"/>
              <a:t>Phone: (952) 921-4622</a:t>
            </a:r>
          </a:p>
          <a:p>
            <a:pPr>
              <a:spcBef>
                <a:spcPts val="0"/>
              </a:spcBef>
              <a:defRPr/>
            </a:pPr>
            <a:r>
              <a:rPr lang="en-US" sz="1400" dirty="0"/>
              <a:t>Email: trevnew@prkalaw.com</a:t>
            </a:r>
          </a:p>
        </p:txBody>
      </p:sp>
    </p:spTree>
    <p:extLst>
      <p:ext uri="{BB962C8B-B14F-4D97-AF65-F5344CB8AC3E}">
        <p14:creationId xmlns:p14="http://schemas.microsoft.com/office/powerpoint/2010/main" val="112901400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Many Unanswered Questions:</a:t>
            </a:r>
            <a:endParaRPr lang="en-US" dirty="0"/>
          </a:p>
        </p:txBody>
      </p:sp>
      <p:sp>
        <p:nvSpPr>
          <p:cNvPr id="3" name="Content Placeholder 2"/>
          <p:cNvSpPr>
            <a:spLocks noGrp="1"/>
          </p:cNvSpPr>
          <p:nvPr>
            <p:ph sz="quarter" idx="1"/>
          </p:nvPr>
        </p:nvSpPr>
        <p:spPr/>
        <p:txBody>
          <a:bodyPr>
            <a:normAutofit/>
          </a:bodyPr>
          <a:lstStyle/>
          <a:p>
            <a:r>
              <a:rPr lang="en-US" sz="2000" dirty="0" smtClean="0"/>
              <a:t>How will employers determine if they meet the 100 employee threshold?</a:t>
            </a:r>
          </a:p>
          <a:p>
            <a:endParaRPr lang="en-US" sz="2000" dirty="0" smtClean="0"/>
          </a:p>
          <a:p>
            <a:r>
              <a:rPr lang="en-US" sz="2000" dirty="0" smtClean="0"/>
              <a:t>Who </a:t>
            </a:r>
            <a:r>
              <a:rPr lang="en-US" sz="2000" dirty="0" smtClean="0"/>
              <a:t>pays for weekly tests?  Is that paid working time?</a:t>
            </a:r>
          </a:p>
          <a:p>
            <a:endParaRPr lang="en-US" sz="2000" dirty="0" smtClean="0"/>
          </a:p>
          <a:p>
            <a:r>
              <a:rPr lang="en-US" sz="2000" dirty="0" smtClean="0"/>
              <a:t>What </a:t>
            </a:r>
            <a:r>
              <a:rPr lang="en-US" sz="2000" dirty="0" smtClean="0"/>
              <a:t>if tests are unavailable? Is a certain test required?</a:t>
            </a:r>
          </a:p>
          <a:p>
            <a:endParaRPr lang="en-US" sz="2000" dirty="0" smtClean="0"/>
          </a:p>
          <a:p>
            <a:r>
              <a:rPr lang="en-US" sz="2000" dirty="0" smtClean="0"/>
              <a:t>Can </a:t>
            </a:r>
            <a:r>
              <a:rPr lang="en-US" sz="2000" dirty="0" smtClean="0"/>
              <a:t>employees opt-out of testing? </a:t>
            </a:r>
          </a:p>
          <a:p>
            <a:endParaRPr lang="en-US" sz="2000" dirty="0"/>
          </a:p>
          <a:p>
            <a:endParaRPr lang="en-US" dirty="0" smtClean="0"/>
          </a:p>
        </p:txBody>
      </p:sp>
    </p:spTree>
    <p:extLst>
      <p:ext uri="{BB962C8B-B14F-4D97-AF65-F5344CB8AC3E}">
        <p14:creationId xmlns:p14="http://schemas.microsoft.com/office/powerpoint/2010/main" val="164717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MN/OSHA</a:t>
            </a:r>
            <a:endParaRPr lang="en-US" dirty="0"/>
          </a:p>
        </p:txBody>
      </p:sp>
      <p:sp>
        <p:nvSpPr>
          <p:cNvPr id="3" name="Content Placeholder 2"/>
          <p:cNvSpPr>
            <a:spLocks noGrp="1"/>
          </p:cNvSpPr>
          <p:nvPr>
            <p:ph sz="quarter" idx="1"/>
          </p:nvPr>
        </p:nvSpPr>
        <p:spPr/>
        <p:txBody>
          <a:bodyPr>
            <a:normAutofit/>
          </a:bodyPr>
          <a:lstStyle/>
          <a:p>
            <a:r>
              <a:rPr lang="en-US" sz="2000" dirty="0" smtClean="0"/>
              <a:t>MN/OSHA will be required to:</a:t>
            </a:r>
          </a:p>
          <a:p>
            <a:pPr lvl="1"/>
            <a:r>
              <a:rPr lang="en-US" sz="2000" dirty="0" smtClean="0"/>
              <a:t>Adopt the federal ETS; or</a:t>
            </a:r>
          </a:p>
          <a:p>
            <a:pPr lvl="1"/>
            <a:r>
              <a:rPr lang="en-US" sz="2000" dirty="0" smtClean="0"/>
              <a:t>Adopt stricter standards.</a:t>
            </a:r>
          </a:p>
          <a:p>
            <a:pPr lvl="1"/>
            <a:endParaRPr lang="en-US" sz="2000" dirty="0" smtClean="0"/>
          </a:p>
          <a:p>
            <a:r>
              <a:rPr lang="en-US" sz="2000" dirty="0" smtClean="0"/>
              <a:t>State Plans could also:</a:t>
            </a:r>
          </a:p>
          <a:p>
            <a:pPr lvl="1"/>
            <a:r>
              <a:rPr lang="en-US" sz="2000" dirty="0" smtClean="0"/>
              <a:t>Refuse to adopt the ETS and risk losing approval of the State Plan;</a:t>
            </a:r>
          </a:p>
          <a:p>
            <a:pPr lvl="1"/>
            <a:r>
              <a:rPr lang="en-US" sz="2000" dirty="0" smtClean="0"/>
              <a:t>Challenge the ETS in court</a:t>
            </a:r>
          </a:p>
          <a:p>
            <a:pPr lvl="1"/>
            <a:r>
              <a:rPr lang="en-US" sz="2000" dirty="0" smtClean="0"/>
              <a:t>MN/OSHA does not get advance notice of the OSHA ETS</a:t>
            </a:r>
          </a:p>
          <a:p>
            <a:endParaRPr lang="en-US" sz="2000" dirty="0" smtClean="0"/>
          </a:p>
        </p:txBody>
      </p:sp>
    </p:spTree>
    <p:extLst>
      <p:ext uri="{BB962C8B-B14F-4D97-AF65-F5344CB8AC3E}">
        <p14:creationId xmlns:p14="http://schemas.microsoft.com/office/powerpoint/2010/main" val="2123098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to ETS Process	</a:t>
            </a:r>
            <a:endParaRPr lang="en-US" dirty="0"/>
          </a:p>
        </p:txBody>
      </p:sp>
      <p:sp>
        <p:nvSpPr>
          <p:cNvPr id="3" name="Content Placeholder 2"/>
          <p:cNvSpPr>
            <a:spLocks noGrp="1"/>
          </p:cNvSpPr>
          <p:nvPr>
            <p:ph sz="quarter" idx="1"/>
          </p:nvPr>
        </p:nvSpPr>
        <p:spPr/>
        <p:txBody>
          <a:bodyPr>
            <a:normAutofit/>
          </a:bodyPr>
          <a:lstStyle/>
          <a:p>
            <a:r>
              <a:rPr lang="en-US" sz="2000" dirty="0"/>
              <a:t>OSHA has only used ETS process nine times</a:t>
            </a:r>
          </a:p>
          <a:p>
            <a:pPr lvl="1"/>
            <a:r>
              <a:rPr lang="en-US" sz="2000" dirty="0"/>
              <a:t>Six of the standard were challenged with only one standard withstanding the judicial scrutiny. </a:t>
            </a:r>
          </a:p>
          <a:p>
            <a:endParaRPr lang="en-US" sz="2000" dirty="0" smtClean="0"/>
          </a:p>
          <a:p>
            <a:r>
              <a:rPr lang="en-US" sz="2000" dirty="0" smtClean="0"/>
              <a:t>24 </a:t>
            </a:r>
            <a:r>
              <a:rPr lang="en-US" sz="2000" dirty="0" smtClean="0"/>
              <a:t>State Attorney General Have expressed they will challenge the mandate.</a:t>
            </a:r>
          </a:p>
          <a:p>
            <a:pPr lvl="1"/>
            <a:r>
              <a:rPr lang="en-US" sz="2000" dirty="0" smtClean="0"/>
              <a:t>The standard of “grave danger” is not met;</a:t>
            </a:r>
          </a:p>
          <a:p>
            <a:pPr lvl="1"/>
            <a:r>
              <a:rPr lang="en-US" sz="2000" dirty="0" smtClean="0"/>
              <a:t>COVID-19 is not a substance, agent or hazard under the Act;</a:t>
            </a:r>
          </a:p>
          <a:p>
            <a:pPr lvl="1"/>
            <a:r>
              <a:rPr lang="en-US" sz="2000" dirty="0" smtClean="0"/>
              <a:t>Grouping employers on basis of 100 or more employees does not meet the requirement that the standard be necessary to alleviate the damage</a:t>
            </a:r>
          </a:p>
          <a:p>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438511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to ETS Process	</a:t>
            </a:r>
            <a:endParaRPr lang="en-US" dirty="0"/>
          </a:p>
        </p:txBody>
      </p:sp>
      <p:sp>
        <p:nvSpPr>
          <p:cNvPr id="3" name="Content Placeholder 2"/>
          <p:cNvSpPr>
            <a:spLocks noGrp="1"/>
          </p:cNvSpPr>
          <p:nvPr>
            <p:ph sz="quarter" idx="1"/>
          </p:nvPr>
        </p:nvSpPr>
        <p:spPr/>
        <p:txBody>
          <a:bodyPr>
            <a:normAutofit/>
          </a:bodyPr>
          <a:lstStyle/>
          <a:p>
            <a:r>
              <a:rPr lang="en-US" sz="2000" dirty="0" smtClean="0"/>
              <a:t>Arguments </a:t>
            </a:r>
            <a:r>
              <a:rPr lang="en-US" sz="2000" dirty="0" smtClean="0"/>
              <a:t>will include:</a:t>
            </a:r>
          </a:p>
          <a:p>
            <a:pPr lvl="1"/>
            <a:r>
              <a:rPr lang="en-US" sz="2000" dirty="0" smtClean="0"/>
              <a:t>Low death rate of COVID-19 cases;</a:t>
            </a:r>
          </a:p>
          <a:p>
            <a:pPr lvl="1"/>
            <a:r>
              <a:rPr lang="en-US" sz="2000" dirty="0" smtClean="0"/>
              <a:t>High numbers of non-serious COVID-19 cases;</a:t>
            </a:r>
          </a:p>
          <a:p>
            <a:pPr lvl="1"/>
            <a:r>
              <a:rPr lang="en-US" sz="2000" dirty="0" smtClean="0"/>
              <a:t>Arbitrary size determination</a:t>
            </a:r>
          </a:p>
          <a:p>
            <a:pPr lvl="1"/>
            <a:r>
              <a:rPr lang="en-US" sz="2000" dirty="0" smtClean="0"/>
              <a:t>Cost-Benefit Analysis</a:t>
            </a:r>
          </a:p>
          <a:p>
            <a:pPr lvl="1"/>
            <a:endParaRPr lang="en-US" dirty="0" smtClean="0"/>
          </a:p>
          <a:p>
            <a:endParaRPr lang="en-US" dirty="0" smtClean="0"/>
          </a:p>
        </p:txBody>
      </p:sp>
    </p:spTree>
    <p:extLst>
      <p:ext uri="{BB962C8B-B14F-4D97-AF65-F5344CB8AC3E}">
        <p14:creationId xmlns:p14="http://schemas.microsoft.com/office/powerpoint/2010/main" val="2556357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Preparing for the ETS</a:t>
            </a:r>
            <a:endParaRPr lang="en-US" dirty="0"/>
          </a:p>
        </p:txBody>
      </p:sp>
      <p:sp>
        <p:nvSpPr>
          <p:cNvPr id="3" name="Content Placeholder 2"/>
          <p:cNvSpPr>
            <a:spLocks noGrp="1"/>
          </p:cNvSpPr>
          <p:nvPr>
            <p:ph sz="quarter" idx="1"/>
          </p:nvPr>
        </p:nvSpPr>
        <p:spPr/>
        <p:txBody>
          <a:bodyPr>
            <a:normAutofit/>
          </a:bodyPr>
          <a:lstStyle/>
          <a:p>
            <a:r>
              <a:rPr lang="en-US" dirty="0" smtClean="0"/>
              <a:t>Consider policies for determining </a:t>
            </a:r>
            <a:r>
              <a:rPr lang="en-US" dirty="0" smtClean="0"/>
              <a:t>employees’ </a:t>
            </a:r>
            <a:r>
              <a:rPr lang="en-US" dirty="0" smtClean="0"/>
              <a:t>vaccination status.</a:t>
            </a:r>
          </a:p>
          <a:p>
            <a:r>
              <a:rPr lang="en-US" dirty="0" smtClean="0"/>
              <a:t>Consider policies for tracking weekly test results</a:t>
            </a:r>
          </a:p>
          <a:p>
            <a:r>
              <a:rPr lang="en-US" dirty="0" smtClean="0"/>
              <a:t>Consider what the response will be for employees who refuse to comply with the </a:t>
            </a:r>
            <a:r>
              <a:rPr lang="en-US" dirty="0" smtClean="0"/>
              <a:t>ETS</a:t>
            </a:r>
          </a:p>
          <a:p>
            <a:pPr lvl="1"/>
            <a:r>
              <a:rPr lang="en-US" dirty="0" smtClean="0"/>
              <a:t>ADA/Religious accommodation?</a:t>
            </a:r>
            <a:endParaRPr lang="en-US" dirty="0" smtClean="0"/>
          </a:p>
          <a:p>
            <a:endParaRPr lang="en-US" dirty="0" smtClean="0"/>
          </a:p>
        </p:txBody>
      </p:sp>
    </p:spTree>
    <p:extLst>
      <p:ext uri="{BB962C8B-B14F-4D97-AF65-F5344CB8AC3E}">
        <p14:creationId xmlns:p14="http://schemas.microsoft.com/office/powerpoint/2010/main" val="299687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b="1" dirty="0" smtClean="0">
                <a:solidFill>
                  <a:schemeClr val="tx1"/>
                </a:solidFill>
              </a:rPr>
              <a:t>Executive orders </a:t>
            </a:r>
            <a:endParaRPr lang="en-US" sz="5400" b="1" dirty="0">
              <a:solidFill>
                <a:schemeClr val="tx1"/>
              </a:solidFill>
            </a:endParaRPr>
          </a:p>
        </p:txBody>
      </p:sp>
    </p:spTree>
    <p:extLst>
      <p:ext uri="{BB962C8B-B14F-4D97-AF65-F5344CB8AC3E}">
        <p14:creationId xmlns:p14="http://schemas.microsoft.com/office/powerpoint/2010/main" val="3940660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Executive Orders</a:t>
            </a:r>
            <a:endParaRPr lang="en-US" dirty="0"/>
          </a:p>
        </p:txBody>
      </p:sp>
      <p:sp>
        <p:nvSpPr>
          <p:cNvPr id="3" name="Content Placeholder 2"/>
          <p:cNvSpPr>
            <a:spLocks noGrp="1"/>
          </p:cNvSpPr>
          <p:nvPr>
            <p:ph sz="quarter" idx="1"/>
          </p:nvPr>
        </p:nvSpPr>
        <p:spPr/>
        <p:txBody>
          <a:bodyPr>
            <a:normAutofit/>
          </a:bodyPr>
          <a:lstStyle/>
          <a:p>
            <a:r>
              <a:rPr lang="en-US" dirty="0"/>
              <a:t>On September 9, 2021, President Biden announced </a:t>
            </a:r>
            <a:r>
              <a:rPr lang="en-US" dirty="0" smtClean="0"/>
              <a:t>two executive orders in connection with his COVID-19 Action Plan:</a:t>
            </a:r>
          </a:p>
          <a:p>
            <a:pPr lvl="1"/>
            <a:r>
              <a:rPr lang="en-US" dirty="0"/>
              <a:t>Executive Order on Requiring Coronavirus Disease 2019 Vaccination for Federal </a:t>
            </a:r>
            <a:r>
              <a:rPr lang="en-US" dirty="0" smtClean="0"/>
              <a:t>Employees (EO </a:t>
            </a:r>
            <a:r>
              <a:rPr lang="en-US" dirty="0"/>
              <a:t>14043</a:t>
            </a:r>
            <a:r>
              <a:rPr lang="en-US" dirty="0" smtClean="0"/>
              <a:t>).</a:t>
            </a:r>
          </a:p>
          <a:p>
            <a:pPr lvl="1"/>
            <a:r>
              <a:rPr lang="en-US" dirty="0"/>
              <a:t>Executive Order on Ensuring Adequate COVID Safety Protocols for Federal Contractors (EO 14042</a:t>
            </a:r>
            <a:r>
              <a:rPr lang="en-US" dirty="0" smtClean="0"/>
              <a:t>).</a:t>
            </a:r>
            <a:endParaRPr lang="en-US" dirty="0"/>
          </a:p>
          <a:p>
            <a:endParaRPr lang="en-US" dirty="0"/>
          </a:p>
        </p:txBody>
      </p:sp>
    </p:spTree>
    <p:extLst>
      <p:ext uri="{BB962C8B-B14F-4D97-AF65-F5344CB8AC3E}">
        <p14:creationId xmlns:p14="http://schemas.microsoft.com/office/powerpoint/2010/main" val="941616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b="1" dirty="0" smtClean="0">
                <a:solidFill>
                  <a:schemeClr val="tx1"/>
                </a:solidFill>
              </a:rPr>
              <a:t>Federal contractor requirements</a:t>
            </a:r>
            <a:endParaRPr lang="en-US" sz="5400" b="1" dirty="0">
              <a:solidFill>
                <a:schemeClr val="tx1"/>
              </a:solidFill>
            </a:endParaRPr>
          </a:p>
        </p:txBody>
      </p:sp>
    </p:spTree>
    <p:extLst>
      <p:ext uri="{BB962C8B-B14F-4D97-AF65-F5344CB8AC3E}">
        <p14:creationId xmlns:p14="http://schemas.microsoft.com/office/powerpoint/2010/main" val="796383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Contractor Requirements</a:t>
            </a:r>
            <a:endParaRPr lang="en-US" dirty="0"/>
          </a:p>
        </p:txBody>
      </p:sp>
      <p:sp>
        <p:nvSpPr>
          <p:cNvPr id="3" name="Content Placeholder 2"/>
          <p:cNvSpPr>
            <a:spLocks noGrp="1"/>
          </p:cNvSpPr>
          <p:nvPr>
            <p:ph sz="quarter" idx="1"/>
          </p:nvPr>
        </p:nvSpPr>
        <p:spPr/>
        <p:txBody>
          <a:bodyPr>
            <a:normAutofit/>
          </a:bodyPr>
          <a:lstStyle/>
          <a:p>
            <a:r>
              <a:rPr lang="en-US" sz="2000" dirty="0" smtClean="0"/>
              <a:t>On September 24, 2021, </a:t>
            </a:r>
            <a:r>
              <a:rPr lang="en-US" sz="2000" dirty="0"/>
              <a:t>the White House’s “Safer Federal Workforce Task </a:t>
            </a:r>
            <a:r>
              <a:rPr lang="en-US" sz="2000" dirty="0" smtClean="0"/>
              <a:t>Force” issued </a:t>
            </a:r>
            <a:r>
              <a:rPr lang="en-US" sz="2000" dirty="0"/>
              <a:t>new guidance </a:t>
            </a:r>
            <a:r>
              <a:rPr lang="en-US" sz="2000" dirty="0" smtClean="0"/>
              <a:t>regarding </a:t>
            </a:r>
            <a:r>
              <a:rPr lang="en-US" sz="2000" dirty="0"/>
              <a:t>vaccination requirements </a:t>
            </a:r>
            <a:r>
              <a:rPr lang="en-US" sz="2000" dirty="0" smtClean="0"/>
              <a:t>for </a:t>
            </a:r>
            <a:r>
              <a:rPr lang="en-US" sz="2000" dirty="0"/>
              <a:t>federal </a:t>
            </a:r>
            <a:r>
              <a:rPr lang="en-US" sz="2000" dirty="0" smtClean="0"/>
              <a:t>contractors</a:t>
            </a:r>
            <a:r>
              <a:rPr lang="en-US" sz="2000" dirty="0"/>
              <a:t>.  </a:t>
            </a:r>
            <a:endParaRPr lang="en-US" sz="2000" dirty="0" smtClean="0"/>
          </a:p>
          <a:p>
            <a:pPr lvl="1"/>
            <a:endParaRPr lang="en-US" sz="2000" dirty="0" smtClean="0"/>
          </a:p>
          <a:p>
            <a:pPr lvl="1"/>
            <a:r>
              <a:rPr lang="en-US" sz="2000" dirty="0" smtClean="0"/>
              <a:t>Requires </a:t>
            </a:r>
            <a:r>
              <a:rPr lang="en-US" sz="2000" dirty="0" smtClean="0"/>
              <a:t>COVID-19 </a:t>
            </a:r>
            <a:r>
              <a:rPr lang="en-US" sz="2000" dirty="0"/>
              <a:t>vaccination </a:t>
            </a:r>
            <a:r>
              <a:rPr lang="en-US" sz="2000" dirty="0" smtClean="0"/>
              <a:t>for all covered </a:t>
            </a:r>
            <a:r>
              <a:rPr lang="en-US" sz="2000" dirty="0"/>
              <a:t>contractor employees, except in limited circumstances where an employee is legally entitled to an </a:t>
            </a:r>
            <a:r>
              <a:rPr lang="en-US" sz="2000" dirty="0" smtClean="0"/>
              <a:t>accommodation.</a:t>
            </a:r>
          </a:p>
          <a:p>
            <a:pPr lvl="2"/>
            <a:r>
              <a:rPr lang="en-US" sz="2000" dirty="0" smtClean="0"/>
              <a:t>Applies to federal contractors of all sizes (no exemption for small employers).</a:t>
            </a:r>
          </a:p>
          <a:p>
            <a:pPr lvl="2"/>
            <a:r>
              <a:rPr lang="en-US" sz="2000" dirty="0" smtClean="0"/>
              <a:t>No testing requirements or options. </a:t>
            </a:r>
          </a:p>
          <a:p>
            <a:pPr lvl="2"/>
            <a:r>
              <a:rPr lang="en-US" sz="2000" dirty="0" smtClean="0"/>
              <a:t>Contractors </a:t>
            </a:r>
            <a:r>
              <a:rPr lang="en-US" sz="2000" dirty="0"/>
              <a:t>are strongly encouraged to incorporate similar vaccination requirements </a:t>
            </a:r>
            <a:r>
              <a:rPr lang="en-US" sz="2000" dirty="0" smtClean="0"/>
              <a:t>into their </a:t>
            </a:r>
            <a:r>
              <a:rPr lang="en-US" sz="2000" dirty="0"/>
              <a:t>non-covered contracts and agreements with non-covered </a:t>
            </a:r>
            <a:r>
              <a:rPr lang="en-US" sz="2000" dirty="0" smtClean="0"/>
              <a:t>contractors. </a:t>
            </a:r>
          </a:p>
        </p:txBody>
      </p:sp>
    </p:spTree>
    <p:extLst>
      <p:ext uri="{BB962C8B-B14F-4D97-AF65-F5344CB8AC3E}">
        <p14:creationId xmlns:p14="http://schemas.microsoft.com/office/powerpoint/2010/main" val="284772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Covered Contracts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Applies to a contract that:</a:t>
            </a:r>
          </a:p>
          <a:p>
            <a:pPr lvl="1"/>
            <a:endParaRPr lang="en-US" dirty="0" smtClean="0"/>
          </a:p>
          <a:p>
            <a:pPr lvl="1"/>
            <a:r>
              <a:rPr lang="en-US" dirty="0" smtClean="0"/>
              <a:t>is </a:t>
            </a:r>
            <a:r>
              <a:rPr lang="en-US" dirty="0"/>
              <a:t>a procurement contract or contract-like instrument for services, construction, or a leasehold interest in real property;</a:t>
            </a:r>
          </a:p>
          <a:p>
            <a:pPr lvl="1"/>
            <a:endParaRPr lang="en-US" dirty="0" smtClean="0"/>
          </a:p>
          <a:p>
            <a:pPr lvl="1"/>
            <a:r>
              <a:rPr lang="en-US" dirty="0" smtClean="0"/>
              <a:t>is </a:t>
            </a:r>
            <a:r>
              <a:rPr lang="en-US" dirty="0"/>
              <a:t>a contract or contract-like instrument for services covered by the Service Contract </a:t>
            </a:r>
            <a:r>
              <a:rPr lang="en-US" dirty="0" smtClean="0"/>
              <a:t>Act</a:t>
            </a:r>
            <a:r>
              <a:rPr lang="en-US" dirty="0"/>
              <a:t>;</a:t>
            </a:r>
          </a:p>
          <a:p>
            <a:pPr lvl="1"/>
            <a:endParaRPr lang="en-US" dirty="0" smtClean="0"/>
          </a:p>
          <a:p>
            <a:pPr lvl="1"/>
            <a:r>
              <a:rPr lang="en-US" dirty="0" smtClean="0"/>
              <a:t>is </a:t>
            </a:r>
            <a:r>
              <a:rPr lang="en-US" dirty="0"/>
              <a:t>a contract or contract-like instrument for </a:t>
            </a:r>
            <a:r>
              <a:rPr lang="en-US" dirty="0" smtClean="0"/>
              <a:t>concessions; </a:t>
            </a:r>
            <a:r>
              <a:rPr lang="en-US" dirty="0"/>
              <a:t>or</a:t>
            </a:r>
          </a:p>
          <a:p>
            <a:pPr lvl="1"/>
            <a:endParaRPr lang="en-US" dirty="0" smtClean="0"/>
          </a:p>
          <a:p>
            <a:pPr lvl="1"/>
            <a:r>
              <a:rPr lang="en-US" dirty="0" smtClean="0"/>
              <a:t>is </a:t>
            </a:r>
            <a:r>
              <a:rPr lang="en-US" dirty="0"/>
              <a:t>a contract or contract-like instrument entered into with the Federal Government in connection with Federal property or lands and related to offering services for Federal employees, their dependents, or the general </a:t>
            </a:r>
            <a:r>
              <a:rPr lang="en-US" dirty="0" smtClean="0"/>
              <a:t>public.</a:t>
            </a:r>
          </a:p>
          <a:p>
            <a:endParaRPr lang="en-US" dirty="0" smtClean="0"/>
          </a:p>
          <a:p>
            <a:r>
              <a:rPr lang="en-US" dirty="0" smtClean="0"/>
              <a:t>Agencies </a:t>
            </a:r>
            <a:r>
              <a:rPr lang="en-US" dirty="0"/>
              <a:t>are strongly encouraged to incorporate a </a:t>
            </a:r>
            <a:r>
              <a:rPr lang="en-US" dirty="0" smtClean="0"/>
              <a:t>clause requiring </a:t>
            </a:r>
            <a:r>
              <a:rPr lang="en-US" dirty="0"/>
              <a:t>compliance with </a:t>
            </a:r>
            <a:r>
              <a:rPr lang="en-US" dirty="0" smtClean="0"/>
              <a:t>the vaccine mandate into </a:t>
            </a:r>
            <a:r>
              <a:rPr lang="en-US" dirty="0"/>
              <a:t>contracts that are not covered or directly </a:t>
            </a:r>
            <a:r>
              <a:rPr lang="en-US" dirty="0" smtClean="0"/>
              <a:t>addressed by the current guidance. </a:t>
            </a:r>
          </a:p>
        </p:txBody>
      </p:sp>
    </p:spTree>
    <p:extLst>
      <p:ext uri="{BB962C8B-B14F-4D97-AF65-F5344CB8AC3E}">
        <p14:creationId xmlns:p14="http://schemas.microsoft.com/office/powerpoint/2010/main" val="4126236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Agenda</a:t>
            </a:r>
          </a:p>
        </p:txBody>
      </p:sp>
      <p:sp>
        <p:nvSpPr>
          <p:cNvPr id="3" name="Content Placeholder 2"/>
          <p:cNvSpPr>
            <a:spLocks noGrp="1"/>
          </p:cNvSpPr>
          <p:nvPr>
            <p:ph sz="quarter" idx="1"/>
          </p:nvPr>
        </p:nvSpPr>
        <p:spPr/>
        <p:txBody>
          <a:bodyPr>
            <a:noAutofit/>
          </a:bodyPr>
          <a:lstStyle/>
          <a:p>
            <a:pPr lvl="0"/>
            <a:r>
              <a:rPr lang="en-US" sz="3200" dirty="0" smtClean="0"/>
              <a:t>Biden’s COVID Action Plan</a:t>
            </a:r>
          </a:p>
          <a:p>
            <a:pPr lvl="0"/>
            <a:r>
              <a:rPr lang="en-US" sz="3200" dirty="0" smtClean="0"/>
              <a:t>OSHA Requirements </a:t>
            </a:r>
          </a:p>
          <a:p>
            <a:pPr lvl="0"/>
            <a:r>
              <a:rPr lang="en-US" sz="3200" dirty="0" smtClean="0"/>
              <a:t>Executive Orders</a:t>
            </a:r>
          </a:p>
          <a:p>
            <a:pPr lvl="0"/>
            <a:r>
              <a:rPr lang="en-US" sz="3200" dirty="0" smtClean="0"/>
              <a:t>Federal Contractor Requirements</a:t>
            </a:r>
          </a:p>
          <a:p>
            <a:pPr lvl="0"/>
            <a:r>
              <a:rPr lang="en-US" sz="3200" dirty="0" smtClean="0"/>
              <a:t>Exemptions to Vaccine Requirements </a:t>
            </a:r>
            <a:endParaRPr lang="en-US" sz="3200" dirty="0"/>
          </a:p>
        </p:txBody>
      </p:sp>
    </p:spTree>
    <p:extLst>
      <p:ext uri="{BB962C8B-B14F-4D97-AF65-F5344CB8AC3E}">
        <p14:creationId xmlns:p14="http://schemas.microsoft.com/office/powerpoint/2010/main" val="33881590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p:txBody>
          <a:bodyPr>
            <a:noAutofit/>
          </a:bodyPr>
          <a:lstStyle/>
          <a:p>
            <a:r>
              <a:rPr lang="en-US" sz="2000" b="1" dirty="0"/>
              <a:t>Covered contractor employee </a:t>
            </a:r>
            <a:r>
              <a:rPr lang="en-US" sz="2000" dirty="0"/>
              <a:t>– means any full-time or part-time employee of a </a:t>
            </a:r>
            <a:r>
              <a:rPr lang="en-US" sz="2000" dirty="0" smtClean="0"/>
              <a:t>covered contractor </a:t>
            </a:r>
            <a:r>
              <a:rPr lang="en-US" sz="2000" dirty="0"/>
              <a:t>working on or in connection with a covered contract </a:t>
            </a:r>
            <a:r>
              <a:rPr lang="en-US" sz="2000" b="1" dirty="0"/>
              <a:t>or</a:t>
            </a:r>
            <a:r>
              <a:rPr lang="en-US" sz="2000" dirty="0"/>
              <a:t> working at a covered contractor workplace. </a:t>
            </a:r>
            <a:endParaRPr lang="en-US" sz="2000" dirty="0" smtClean="0"/>
          </a:p>
          <a:p>
            <a:pPr lvl="1"/>
            <a:endParaRPr lang="en-US" sz="2000" dirty="0" smtClean="0"/>
          </a:p>
          <a:p>
            <a:pPr lvl="1"/>
            <a:r>
              <a:rPr lang="en-US" sz="2000" dirty="0" smtClean="0"/>
              <a:t>This </a:t>
            </a:r>
            <a:r>
              <a:rPr lang="en-US" sz="2000" dirty="0"/>
              <a:t>includes employees of covered contractors who are not </a:t>
            </a:r>
            <a:r>
              <a:rPr lang="en-US" sz="2000" dirty="0" smtClean="0"/>
              <a:t>themselves working </a:t>
            </a:r>
            <a:r>
              <a:rPr lang="en-US" sz="2000" dirty="0"/>
              <a:t>on or in connection with a covered contract</a:t>
            </a:r>
            <a:r>
              <a:rPr lang="en-US" sz="2000" dirty="0" smtClean="0"/>
              <a:t>.</a:t>
            </a:r>
          </a:p>
          <a:p>
            <a:pPr lvl="2"/>
            <a:endParaRPr lang="en-US" sz="2000" dirty="0" smtClean="0"/>
          </a:p>
          <a:p>
            <a:pPr lvl="2"/>
            <a:r>
              <a:rPr lang="en-US" sz="2000" dirty="0" smtClean="0"/>
              <a:t>Unless </a:t>
            </a:r>
            <a:r>
              <a:rPr lang="en-US" sz="2000" dirty="0"/>
              <a:t>a covered </a:t>
            </a:r>
            <a:r>
              <a:rPr lang="en-US" sz="2000" dirty="0" smtClean="0"/>
              <a:t>contractor has a separate building for non-covered employees and </a:t>
            </a:r>
            <a:r>
              <a:rPr lang="en-US" sz="2000" dirty="0"/>
              <a:t>can affirmatively determine that </a:t>
            </a:r>
            <a:r>
              <a:rPr lang="en-US" sz="2000" dirty="0" smtClean="0"/>
              <a:t>an employee </a:t>
            </a:r>
            <a:r>
              <a:rPr lang="en-US" sz="2000" dirty="0"/>
              <a:t>will </a:t>
            </a:r>
            <a:r>
              <a:rPr lang="en-US" sz="2000" dirty="0" smtClean="0"/>
              <a:t>never come </a:t>
            </a:r>
            <a:r>
              <a:rPr lang="en-US" sz="2000" dirty="0"/>
              <a:t>into contact with a covered contractor employee </a:t>
            </a:r>
            <a:r>
              <a:rPr lang="en-US" sz="2000" dirty="0" smtClean="0"/>
              <a:t>during the </a:t>
            </a:r>
            <a:r>
              <a:rPr lang="en-US" sz="2000" dirty="0"/>
              <a:t>period of performance of a covered </a:t>
            </a:r>
            <a:r>
              <a:rPr lang="en-US" sz="2000" dirty="0" smtClean="0"/>
              <a:t>contract, all employees need to be vaccinated. </a:t>
            </a:r>
          </a:p>
          <a:p>
            <a:pPr lvl="3"/>
            <a:endParaRPr lang="en-US" dirty="0" smtClean="0"/>
          </a:p>
          <a:p>
            <a:pPr lvl="3"/>
            <a:r>
              <a:rPr lang="en-US" dirty="0" smtClean="0"/>
              <a:t>This </a:t>
            </a:r>
            <a:r>
              <a:rPr lang="en-US" dirty="0"/>
              <a:t>would include </a:t>
            </a:r>
            <a:r>
              <a:rPr lang="en-US" dirty="0" smtClean="0"/>
              <a:t>interactions </a:t>
            </a:r>
            <a:r>
              <a:rPr lang="en-US" dirty="0"/>
              <a:t>through use of common areas such as lobbies, security clearance </a:t>
            </a:r>
            <a:r>
              <a:rPr lang="en-US" dirty="0" smtClean="0"/>
              <a:t>areas, elevators</a:t>
            </a:r>
            <a:r>
              <a:rPr lang="en-US" dirty="0"/>
              <a:t>, stairwells, meeting rooms, kitchens, dining areas, and parking garages. </a:t>
            </a:r>
          </a:p>
        </p:txBody>
      </p:sp>
    </p:spTree>
    <p:extLst>
      <p:ext uri="{BB962C8B-B14F-4D97-AF65-F5344CB8AC3E}">
        <p14:creationId xmlns:p14="http://schemas.microsoft.com/office/powerpoint/2010/main" val="1093472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p:txBody>
          <a:bodyPr>
            <a:normAutofit/>
          </a:bodyPr>
          <a:lstStyle/>
          <a:p>
            <a:r>
              <a:rPr lang="en-US" sz="2000" b="1" dirty="0" smtClean="0"/>
              <a:t>Covered </a:t>
            </a:r>
            <a:r>
              <a:rPr lang="en-US" sz="2000" b="1" dirty="0"/>
              <a:t>contractor workplace </a:t>
            </a:r>
            <a:r>
              <a:rPr lang="en-US" sz="2000" dirty="0"/>
              <a:t>– means a location controlled by a covered contractor at </a:t>
            </a:r>
            <a:r>
              <a:rPr lang="en-US" sz="2000" dirty="0" smtClean="0"/>
              <a:t>which any </a:t>
            </a:r>
            <a:r>
              <a:rPr lang="en-US" sz="2000" dirty="0"/>
              <a:t>employee of a covered contractor working on or in connection with a covered contract </a:t>
            </a:r>
            <a:r>
              <a:rPr lang="en-US" sz="2000" dirty="0" smtClean="0"/>
              <a:t>is likely </a:t>
            </a:r>
            <a:r>
              <a:rPr lang="en-US" sz="2000" dirty="0"/>
              <a:t>to be present during the period of performance for a covered contract. </a:t>
            </a:r>
            <a:endParaRPr lang="en-US" sz="2000" dirty="0" smtClean="0"/>
          </a:p>
          <a:p>
            <a:pPr lvl="1"/>
            <a:endParaRPr lang="en-US" sz="2000" dirty="0" smtClean="0"/>
          </a:p>
          <a:p>
            <a:pPr lvl="1"/>
            <a:r>
              <a:rPr lang="en-US" sz="2000" dirty="0" smtClean="0"/>
              <a:t>A </a:t>
            </a:r>
            <a:r>
              <a:rPr lang="en-US" sz="2000" dirty="0"/>
              <a:t>covered </a:t>
            </a:r>
            <a:r>
              <a:rPr lang="en-US" sz="2000" dirty="0" smtClean="0"/>
              <a:t>contractor workplace </a:t>
            </a:r>
            <a:r>
              <a:rPr lang="en-US" sz="2000" dirty="0"/>
              <a:t>does not include a covered contractor employee’s residence. </a:t>
            </a:r>
            <a:endParaRPr lang="en-US" sz="2000" dirty="0" smtClean="0"/>
          </a:p>
        </p:txBody>
      </p:sp>
    </p:spTree>
    <p:extLst>
      <p:ext uri="{BB962C8B-B14F-4D97-AF65-F5344CB8AC3E}">
        <p14:creationId xmlns:p14="http://schemas.microsoft.com/office/powerpoint/2010/main" val="473358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p:txBody>
          <a:bodyPr>
            <a:normAutofit/>
          </a:bodyPr>
          <a:lstStyle/>
          <a:p>
            <a:r>
              <a:rPr lang="en-US" sz="2000" b="1" dirty="0"/>
              <a:t>Fully vaccinated </a:t>
            </a:r>
            <a:r>
              <a:rPr lang="en-US" sz="2000" dirty="0"/>
              <a:t>– People are considered fully vaccinated for COVID-19 two weeks after </a:t>
            </a:r>
            <a:r>
              <a:rPr lang="en-US" sz="2000" dirty="0" smtClean="0"/>
              <a:t>they have </a:t>
            </a:r>
            <a:r>
              <a:rPr lang="en-US" sz="2000" dirty="0"/>
              <a:t>received the second dose in a two-dose series, or two weeks after they have received </a:t>
            </a:r>
            <a:r>
              <a:rPr lang="en-US" sz="2000" dirty="0" smtClean="0"/>
              <a:t>a single-dose </a:t>
            </a:r>
            <a:r>
              <a:rPr lang="en-US" sz="2000" dirty="0"/>
              <a:t>vaccine. </a:t>
            </a:r>
            <a:endParaRPr lang="en-US" sz="2000" dirty="0" smtClean="0"/>
          </a:p>
          <a:p>
            <a:pPr lvl="1"/>
            <a:endParaRPr lang="en-US" sz="2000" dirty="0" smtClean="0"/>
          </a:p>
          <a:p>
            <a:pPr lvl="1"/>
            <a:r>
              <a:rPr lang="en-US" sz="2000" dirty="0" smtClean="0"/>
              <a:t>Current </a:t>
            </a:r>
            <a:r>
              <a:rPr lang="en-US" sz="2000" dirty="0" smtClean="0"/>
              <a:t>guidance does not require a booster.</a:t>
            </a:r>
          </a:p>
          <a:p>
            <a:pPr lvl="2"/>
            <a:endParaRPr lang="en-US" sz="2000" dirty="0" smtClean="0"/>
          </a:p>
          <a:p>
            <a:pPr lvl="2"/>
            <a:r>
              <a:rPr lang="en-US" sz="2000" dirty="0" smtClean="0"/>
              <a:t>Guidance </a:t>
            </a:r>
            <a:r>
              <a:rPr lang="en-US" sz="2000" dirty="0" smtClean="0"/>
              <a:t>could be updated to include additional information about the expiration of fully-vaccinated status (requiring some individual to be vaccinated again or receive a booster). </a:t>
            </a:r>
          </a:p>
        </p:txBody>
      </p:sp>
    </p:spTree>
    <p:extLst>
      <p:ext uri="{BB962C8B-B14F-4D97-AF65-F5344CB8AC3E}">
        <p14:creationId xmlns:p14="http://schemas.microsoft.com/office/powerpoint/2010/main" val="711658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a:t>
            </a:r>
            <a:endParaRPr lang="en-US" dirty="0"/>
          </a:p>
        </p:txBody>
      </p:sp>
      <p:sp>
        <p:nvSpPr>
          <p:cNvPr id="3" name="Content Placeholder 2"/>
          <p:cNvSpPr>
            <a:spLocks noGrp="1"/>
          </p:cNvSpPr>
          <p:nvPr>
            <p:ph sz="quarter" idx="1"/>
          </p:nvPr>
        </p:nvSpPr>
        <p:spPr/>
        <p:txBody>
          <a:bodyPr>
            <a:noAutofit/>
          </a:bodyPr>
          <a:lstStyle/>
          <a:p>
            <a:r>
              <a:rPr lang="en-US" sz="2000" dirty="0" smtClean="0"/>
              <a:t>Requires </a:t>
            </a:r>
            <a:r>
              <a:rPr lang="en-US" sz="2000" dirty="0" smtClean="0"/>
              <a:t>vaccination </a:t>
            </a:r>
            <a:r>
              <a:rPr lang="en-US" sz="2000" dirty="0"/>
              <a:t>of covered contractor employees, except in limited circumstances where </a:t>
            </a:r>
            <a:r>
              <a:rPr lang="en-US" sz="2000" dirty="0" smtClean="0"/>
              <a:t>an employee </a:t>
            </a:r>
            <a:r>
              <a:rPr lang="en-US" sz="2000" dirty="0"/>
              <a:t>is legally entitled to an </a:t>
            </a:r>
            <a:r>
              <a:rPr lang="en-US" sz="2000" dirty="0" smtClean="0"/>
              <a:t>accommodation by December 8, 2021.</a:t>
            </a:r>
          </a:p>
          <a:p>
            <a:endParaRPr lang="en-US" sz="2000" dirty="0" smtClean="0"/>
          </a:p>
          <a:p>
            <a:r>
              <a:rPr lang="en-US" sz="2000" dirty="0" smtClean="0"/>
              <a:t>The </a:t>
            </a:r>
            <a:r>
              <a:rPr lang="en-US" sz="2000" dirty="0"/>
              <a:t>covered contractor must review its covered employees’ documentation to prove vaccination </a:t>
            </a:r>
            <a:r>
              <a:rPr lang="en-US" sz="2000" dirty="0" smtClean="0"/>
              <a:t>status such as: </a:t>
            </a:r>
          </a:p>
          <a:p>
            <a:pPr lvl="1"/>
            <a:r>
              <a:rPr lang="en-US" sz="2000" dirty="0" smtClean="0"/>
              <a:t>a </a:t>
            </a:r>
            <a:r>
              <a:rPr lang="en-US" sz="2000" dirty="0"/>
              <a:t>copy of the record of immunization from </a:t>
            </a:r>
            <a:r>
              <a:rPr lang="en-US" sz="2000" dirty="0" smtClean="0"/>
              <a:t>a health </a:t>
            </a:r>
            <a:r>
              <a:rPr lang="en-US" sz="2000" dirty="0"/>
              <a:t>care provider or pharmacy, </a:t>
            </a:r>
            <a:endParaRPr lang="en-US" sz="2000" dirty="0" smtClean="0"/>
          </a:p>
          <a:p>
            <a:pPr lvl="1"/>
            <a:r>
              <a:rPr lang="en-US" sz="2000" dirty="0" smtClean="0"/>
              <a:t>a </a:t>
            </a:r>
            <a:r>
              <a:rPr lang="en-US" sz="2000" dirty="0"/>
              <a:t>copy of the COVID-19 Vaccination Record </a:t>
            </a:r>
            <a:r>
              <a:rPr lang="en-US" sz="2000" dirty="0" smtClean="0"/>
              <a:t>Card, </a:t>
            </a:r>
          </a:p>
          <a:p>
            <a:pPr lvl="1"/>
            <a:r>
              <a:rPr lang="en-US" sz="2000" dirty="0" smtClean="0"/>
              <a:t>a </a:t>
            </a:r>
            <a:r>
              <a:rPr lang="en-US" sz="2000" dirty="0"/>
              <a:t>copy of medical records documenting </a:t>
            </a:r>
            <a:r>
              <a:rPr lang="en-US" sz="2000" dirty="0" smtClean="0"/>
              <a:t>the vaccination</a:t>
            </a:r>
          </a:p>
          <a:p>
            <a:pPr lvl="1"/>
            <a:r>
              <a:rPr lang="en-US" sz="2000" dirty="0" smtClean="0"/>
              <a:t>or </a:t>
            </a:r>
            <a:r>
              <a:rPr lang="en-US" sz="2000" dirty="0"/>
              <a:t>a copy of any other official documentation verifying vaccination </a:t>
            </a:r>
            <a:r>
              <a:rPr lang="en-US" sz="2000" dirty="0" smtClean="0"/>
              <a:t>with information </a:t>
            </a:r>
            <a:r>
              <a:rPr lang="en-US" sz="2000" dirty="0"/>
              <a:t>on the vaccine name, date(s) of administration, and the name of health </a:t>
            </a:r>
            <a:r>
              <a:rPr lang="en-US" sz="2000" dirty="0" smtClean="0"/>
              <a:t>care professional </a:t>
            </a:r>
            <a:r>
              <a:rPr lang="en-US" sz="2000" dirty="0"/>
              <a:t>or clinic site administering vaccine. </a:t>
            </a:r>
            <a:endParaRPr lang="en-US" sz="2000" dirty="0" smtClean="0"/>
          </a:p>
          <a:p>
            <a:pPr lvl="2"/>
            <a:r>
              <a:rPr lang="en-US" sz="2000" dirty="0" smtClean="0"/>
              <a:t>A digital </a:t>
            </a:r>
            <a:r>
              <a:rPr lang="en-US" sz="2000" dirty="0"/>
              <a:t>copy of such </a:t>
            </a:r>
            <a:r>
              <a:rPr lang="en-US" sz="2000" dirty="0" smtClean="0"/>
              <a:t>records, for </a:t>
            </a:r>
            <a:r>
              <a:rPr lang="en-US" sz="2000" dirty="0"/>
              <a:t>example, a digital photograph, scanned image, or PDF of such a </a:t>
            </a:r>
            <a:r>
              <a:rPr lang="en-US" sz="2000" dirty="0" smtClean="0"/>
              <a:t>record is acceptable proof. </a:t>
            </a:r>
          </a:p>
        </p:txBody>
      </p:sp>
    </p:spTree>
    <p:extLst>
      <p:ext uri="{BB962C8B-B14F-4D97-AF65-F5344CB8AC3E}">
        <p14:creationId xmlns:p14="http://schemas.microsoft.com/office/powerpoint/2010/main" val="2213332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a:t>
            </a:r>
            <a:endParaRPr lang="en-US" dirty="0"/>
          </a:p>
        </p:txBody>
      </p:sp>
      <p:sp>
        <p:nvSpPr>
          <p:cNvPr id="3" name="Content Placeholder 2"/>
          <p:cNvSpPr>
            <a:spLocks noGrp="1"/>
          </p:cNvSpPr>
          <p:nvPr>
            <p:ph sz="quarter" idx="1"/>
          </p:nvPr>
        </p:nvSpPr>
        <p:spPr>
          <a:xfrm>
            <a:off x="816864" y="1600199"/>
            <a:ext cx="10871200" cy="4868333"/>
          </a:xfrm>
        </p:spPr>
        <p:txBody>
          <a:bodyPr>
            <a:normAutofit fontScale="77500" lnSpcReduction="20000"/>
          </a:bodyPr>
          <a:lstStyle/>
          <a:p>
            <a:r>
              <a:rPr lang="en-US" dirty="0" smtClean="0"/>
              <a:t>Require masking while in covered contractor workspaces as outlined in the guidance.</a:t>
            </a:r>
          </a:p>
          <a:p>
            <a:pPr lvl="1"/>
            <a:endParaRPr lang="en-US" dirty="0" smtClean="0"/>
          </a:p>
          <a:p>
            <a:pPr lvl="1"/>
            <a:r>
              <a:rPr lang="en-US" dirty="0" smtClean="0"/>
              <a:t>In </a:t>
            </a:r>
            <a:r>
              <a:rPr lang="en-US" dirty="0"/>
              <a:t>areas of high or substantial community transmission, fully vaccinated people must wear </a:t>
            </a:r>
            <a:r>
              <a:rPr lang="en-US" dirty="0" smtClean="0"/>
              <a:t>a mask </a:t>
            </a:r>
            <a:r>
              <a:rPr lang="en-US" dirty="0"/>
              <a:t>in indoor settings, except for limited </a:t>
            </a:r>
            <a:r>
              <a:rPr lang="en-US" dirty="0" smtClean="0"/>
              <a:t>exceptions. </a:t>
            </a:r>
          </a:p>
          <a:p>
            <a:pPr lvl="2"/>
            <a:r>
              <a:rPr lang="en-US" dirty="0"/>
              <a:t>Exceptions for situations where a mask may get wet, high intensity activities where it may make breathing difficult, activities where a mask may create a risk to workplace health, safety or job duty. </a:t>
            </a:r>
            <a:endParaRPr lang="en-US" dirty="0" smtClean="0"/>
          </a:p>
          <a:p>
            <a:pPr lvl="1"/>
            <a:endParaRPr lang="en-US" dirty="0" smtClean="0"/>
          </a:p>
          <a:p>
            <a:pPr lvl="1"/>
            <a:r>
              <a:rPr lang="en-US" dirty="0" smtClean="0"/>
              <a:t>In </a:t>
            </a:r>
            <a:r>
              <a:rPr lang="en-US" dirty="0"/>
              <a:t>areas of </a:t>
            </a:r>
            <a:r>
              <a:rPr lang="en-US" dirty="0" smtClean="0"/>
              <a:t>low or </a:t>
            </a:r>
            <a:r>
              <a:rPr lang="en-US" dirty="0"/>
              <a:t>moderate community transmission, fully vaccinated people do not need to wear a mask. </a:t>
            </a:r>
            <a:endParaRPr lang="en-US" dirty="0" smtClean="0"/>
          </a:p>
          <a:p>
            <a:pPr lvl="2"/>
            <a:r>
              <a:rPr lang="en-US" dirty="0"/>
              <a:t>Check: </a:t>
            </a:r>
            <a:r>
              <a:rPr lang="en-US" dirty="0">
                <a:hlinkClick r:id="rId2"/>
              </a:rPr>
              <a:t>https://covid.cdc.gov/covid-data-tracker/#</a:t>
            </a:r>
            <a:r>
              <a:rPr lang="en-US" dirty="0" smtClean="0">
                <a:hlinkClick r:id="rId2"/>
              </a:rPr>
              <a:t>county-view</a:t>
            </a:r>
            <a:r>
              <a:rPr lang="en-US" dirty="0" smtClean="0"/>
              <a:t> for information about community transmission </a:t>
            </a:r>
            <a:r>
              <a:rPr lang="en-US" b="1" dirty="0" smtClean="0"/>
              <a:t>weekly</a:t>
            </a:r>
            <a:r>
              <a:rPr lang="en-US" dirty="0" smtClean="0"/>
              <a:t>. </a:t>
            </a:r>
          </a:p>
          <a:p>
            <a:pPr lvl="3"/>
            <a:r>
              <a:rPr lang="en-US" dirty="0" smtClean="0"/>
              <a:t>When the level </a:t>
            </a:r>
            <a:r>
              <a:rPr lang="en-US" dirty="0"/>
              <a:t>of community transmission </a:t>
            </a:r>
            <a:r>
              <a:rPr lang="en-US" dirty="0" smtClean="0"/>
              <a:t>is </a:t>
            </a:r>
            <a:r>
              <a:rPr lang="en-US" dirty="0"/>
              <a:t>reduced </a:t>
            </a:r>
            <a:r>
              <a:rPr lang="en-US" dirty="0" smtClean="0"/>
              <a:t>from high </a:t>
            </a:r>
            <a:r>
              <a:rPr lang="en-US" dirty="0"/>
              <a:t>or substantial to moderate or low, the level of community transmission must remain at </a:t>
            </a:r>
            <a:r>
              <a:rPr lang="en-US" dirty="0" smtClean="0"/>
              <a:t>that lower </a:t>
            </a:r>
            <a:r>
              <a:rPr lang="en-US" dirty="0"/>
              <a:t>level for at least two consecutive weeks before the covered contractor utilizes </a:t>
            </a:r>
            <a:r>
              <a:rPr lang="en-US" dirty="0" smtClean="0"/>
              <a:t>those protocols </a:t>
            </a:r>
            <a:r>
              <a:rPr lang="en-US" dirty="0"/>
              <a:t>recommended for areas of moderate or low community transmission. </a:t>
            </a:r>
            <a:endParaRPr lang="en-US" dirty="0" smtClean="0"/>
          </a:p>
          <a:p>
            <a:pPr lvl="1"/>
            <a:endParaRPr lang="en-US" dirty="0" smtClean="0"/>
          </a:p>
          <a:p>
            <a:pPr lvl="1"/>
            <a:r>
              <a:rPr lang="en-US" dirty="0" smtClean="0"/>
              <a:t>Fully </a:t>
            </a:r>
            <a:r>
              <a:rPr lang="en-US" dirty="0" smtClean="0"/>
              <a:t>vaccinated </a:t>
            </a:r>
            <a:r>
              <a:rPr lang="en-US" dirty="0"/>
              <a:t>individuals do not need to physically distance regardless of the level of </a:t>
            </a:r>
            <a:r>
              <a:rPr lang="en-US" dirty="0" smtClean="0"/>
              <a:t>transmission in </a:t>
            </a:r>
            <a:r>
              <a:rPr lang="en-US" dirty="0"/>
              <a:t>the </a:t>
            </a:r>
            <a:r>
              <a:rPr lang="en-US" dirty="0" smtClean="0"/>
              <a:t>area</a:t>
            </a:r>
          </a:p>
        </p:txBody>
      </p:sp>
    </p:spTree>
    <p:extLst>
      <p:ext uri="{BB962C8B-B14F-4D97-AF65-F5344CB8AC3E}">
        <p14:creationId xmlns:p14="http://schemas.microsoft.com/office/powerpoint/2010/main" val="285824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Requirements</a:t>
            </a:r>
            <a:endParaRPr lang="en-US" dirty="0"/>
          </a:p>
        </p:txBody>
      </p:sp>
      <p:sp>
        <p:nvSpPr>
          <p:cNvPr id="3" name="Content Placeholder 2"/>
          <p:cNvSpPr>
            <a:spLocks noGrp="1"/>
          </p:cNvSpPr>
          <p:nvPr>
            <p:ph sz="quarter" idx="1"/>
          </p:nvPr>
        </p:nvSpPr>
        <p:spPr/>
        <p:txBody>
          <a:bodyPr>
            <a:normAutofit/>
          </a:bodyPr>
          <a:lstStyle/>
          <a:p>
            <a:r>
              <a:rPr lang="en-US" sz="2000" dirty="0" smtClean="0"/>
              <a:t>Designate a COVID point-person. </a:t>
            </a:r>
          </a:p>
          <a:p>
            <a:pPr lvl="1"/>
            <a:r>
              <a:rPr lang="en-US" sz="2000" dirty="0" smtClean="0"/>
              <a:t>This person is responsible for communicating </a:t>
            </a:r>
            <a:r>
              <a:rPr lang="en-US" sz="2000" dirty="0"/>
              <a:t>the </a:t>
            </a:r>
            <a:r>
              <a:rPr lang="en-US" sz="2000" dirty="0" smtClean="0"/>
              <a:t>required workplace </a:t>
            </a:r>
            <a:r>
              <a:rPr lang="en-US" sz="2000" dirty="0"/>
              <a:t>safety </a:t>
            </a:r>
            <a:r>
              <a:rPr lang="en-US" sz="2000" dirty="0" smtClean="0"/>
              <a:t>protocols. </a:t>
            </a:r>
            <a:endParaRPr lang="en-US" sz="2000" dirty="0" smtClean="0"/>
          </a:p>
          <a:p>
            <a:pPr lvl="2"/>
            <a:r>
              <a:rPr lang="en-US" sz="2000" dirty="0" smtClean="0"/>
              <a:t>This includes communicating </a:t>
            </a:r>
            <a:r>
              <a:rPr lang="en-US" sz="2000" dirty="0"/>
              <a:t>the COVID-19 workplace safety protocols and requirements related to </a:t>
            </a:r>
            <a:r>
              <a:rPr lang="en-US" sz="2000" dirty="0" smtClean="0"/>
              <a:t>masking and </a:t>
            </a:r>
            <a:r>
              <a:rPr lang="en-US" sz="2000" dirty="0"/>
              <a:t>physical distancing to </a:t>
            </a:r>
            <a:r>
              <a:rPr lang="en-US" sz="2000" dirty="0" smtClean="0"/>
              <a:t>visitors. </a:t>
            </a:r>
          </a:p>
          <a:p>
            <a:pPr lvl="1"/>
            <a:endParaRPr lang="en-US" sz="2000" dirty="0" smtClean="0"/>
          </a:p>
          <a:p>
            <a:pPr lvl="1"/>
            <a:r>
              <a:rPr lang="en-US" sz="2000" dirty="0" smtClean="0"/>
              <a:t>This </a:t>
            </a:r>
            <a:r>
              <a:rPr lang="en-US" sz="2000" dirty="0" smtClean="0"/>
              <a:t>person is also responsible for ensuring that </a:t>
            </a:r>
            <a:r>
              <a:rPr lang="en-US" sz="2000" dirty="0"/>
              <a:t>covered </a:t>
            </a:r>
            <a:r>
              <a:rPr lang="en-US" sz="2000" dirty="0" smtClean="0"/>
              <a:t>contractor employees </a:t>
            </a:r>
            <a:r>
              <a:rPr lang="en-US" sz="2000" dirty="0"/>
              <a:t>comply with the requirements </a:t>
            </a:r>
            <a:r>
              <a:rPr lang="en-US" sz="2000" dirty="0" smtClean="0"/>
              <a:t>related </a:t>
            </a:r>
            <a:r>
              <a:rPr lang="en-US" sz="2000" dirty="0"/>
              <a:t>to the </a:t>
            </a:r>
            <a:r>
              <a:rPr lang="en-US" sz="2000" dirty="0" smtClean="0"/>
              <a:t>verifying proper </a:t>
            </a:r>
            <a:r>
              <a:rPr lang="en-US" sz="2000" dirty="0"/>
              <a:t>vaccination documentation. </a:t>
            </a:r>
            <a:endParaRPr lang="en-US" sz="2000" dirty="0" smtClean="0"/>
          </a:p>
        </p:txBody>
      </p:sp>
    </p:spTree>
    <p:extLst>
      <p:ext uri="{BB962C8B-B14F-4D97-AF65-F5344CB8AC3E}">
        <p14:creationId xmlns:p14="http://schemas.microsoft.com/office/powerpoint/2010/main" val="37960388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FAQs</a:t>
            </a:r>
            <a:endParaRPr lang="en-US" dirty="0"/>
          </a:p>
        </p:txBody>
      </p:sp>
      <p:sp>
        <p:nvSpPr>
          <p:cNvPr id="3" name="Content Placeholder 2"/>
          <p:cNvSpPr>
            <a:spLocks noGrp="1"/>
          </p:cNvSpPr>
          <p:nvPr>
            <p:ph sz="quarter" idx="1"/>
          </p:nvPr>
        </p:nvSpPr>
        <p:spPr/>
        <p:txBody>
          <a:bodyPr>
            <a:normAutofit/>
          </a:bodyPr>
          <a:lstStyle/>
          <a:p>
            <a:r>
              <a:rPr lang="en-US" sz="2000" dirty="0"/>
              <a:t>Are </a:t>
            </a:r>
            <a:r>
              <a:rPr lang="en-US" sz="2000" dirty="0" smtClean="0"/>
              <a:t>employees </a:t>
            </a:r>
            <a:r>
              <a:rPr lang="en-US" sz="2000" dirty="0"/>
              <a:t>who have a prior COVID-19 infection required to </a:t>
            </a:r>
            <a:r>
              <a:rPr lang="en-US" sz="2000" dirty="0" smtClean="0"/>
              <a:t>be vaccinated</a:t>
            </a:r>
            <a:r>
              <a:rPr lang="en-US" sz="2000" dirty="0"/>
              <a:t>?</a:t>
            </a:r>
          </a:p>
          <a:p>
            <a:pPr lvl="1"/>
            <a:r>
              <a:rPr lang="en-US" sz="2000" dirty="0" smtClean="0"/>
              <a:t>Yes.</a:t>
            </a:r>
          </a:p>
          <a:p>
            <a:endParaRPr lang="en-US" sz="2000" dirty="0" smtClean="0"/>
          </a:p>
          <a:p>
            <a:r>
              <a:rPr lang="en-US" sz="2000" dirty="0" smtClean="0"/>
              <a:t>What about covered employees who work from home?</a:t>
            </a:r>
            <a:endParaRPr lang="en-US" sz="2000" dirty="0"/>
          </a:p>
          <a:p>
            <a:pPr lvl="1"/>
            <a:r>
              <a:rPr lang="en-US" sz="2000" dirty="0" smtClean="0"/>
              <a:t>An </a:t>
            </a:r>
            <a:r>
              <a:rPr lang="en-US" sz="2000" dirty="0"/>
              <a:t>individual working on a covered contract from their residence is a covered </a:t>
            </a:r>
            <a:r>
              <a:rPr lang="en-US" sz="2000" dirty="0" smtClean="0"/>
              <a:t>contractor employee</a:t>
            </a:r>
            <a:r>
              <a:rPr lang="en-US" sz="2000" dirty="0"/>
              <a:t>, and must comply with the vaccination requirement for covered contractor </a:t>
            </a:r>
            <a:r>
              <a:rPr lang="en-US" sz="2000" dirty="0" smtClean="0"/>
              <a:t>employees, even </a:t>
            </a:r>
            <a:r>
              <a:rPr lang="en-US" sz="2000" dirty="0"/>
              <a:t>if the employee never works at either a covered contractor workplace or Federal </a:t>
            </a:r>
            <a:r>
              <a:rPr lang="en-US" sz="2000" dirty="0" smtClean="0"/>
              <a:t>workplace during </a:t>
            </a:r>
            <a:r>
              <a:rPr lang="en-US" sz="2000" dirty="0"/>
              <a:t>the performance of the contract. </a:t>
            </a:r>
            <a:endParaRPr lang="en-US" sz="2000" dirty="0" smtClean="0"/>
          </a:p>
        </p:txBody>
      </p:sp>
    </p:spTree>
    <p:extLst>
      <p:ext uri="{BB962C8B-B14F-4D97-AF65-F5344CB8AC3E}">
        <p14:creationId xmlns:p14="http://schemas.microsoft.com/office/powerpoint/2010/main" val="1436798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FAQs</a:t>
            </a:r>
            <a:endParaRPr lang="en-US" dirty="0"/>
          </a:p>
        </p:txBody>
      </p:sp>
      <p:sp>
        <p:nvSpPr>
          <p:cNvPr id="3" name="Content Placeholder 2"/>
          <p:cNvSpPr>
            <a:spLocks noGrp="1"/>
          </p:cNvSpPr>
          <p:nvPr>
            <p:ph sz="quarter" idx="1"/>
          </p:nvPr>
        </p:nvSpPr>
        <p:spPr/>
        <p:txBody>
          <a:bodyPr>
            <a:normAutofit/>
          </a:bodyPr>
          <a:lstStyle/>
          <a:p>
            <a:r>
              <a:rPr lang="en-US" sz="2000" dirty="0" smtClean="0"/>
              <a:t>What </a:t>
            </a:r>
            <a:r>
              <a:rPr lang="en-US" sz="2000" dirty="0"/>
              <a:t>constitutes work performed “in connection with” a covered contract?</a:t>
            </a:r>
          </a:p>
          <a:p>
            <a:pPr lvl="1"/>
            <a:endParaRPr lang="en-US" sz="2000" dirty="0" smtClean="0"/>
          </a:p>
          <a:p>
            <a:pPr lvl="1"/>
            <a:r>
              <a:rPr lang="en-US" sz="2000" dirty="0" smtClean="0"/>
              <a:t>Employees </a:t>
            </a:r>
            <a:r>
              <a:rPr lang="en-US" sz="2000" dirty="0"/>
              <a:t>who perform duties necessary to the performance of the covered contract, </a:t>
            </a:r>
            <a:r>
              <a:rPr lang="en-US" sz="2000" dirty="0" smtClean="0"/>
              <a:t>but who </a:t>
            </a:r>
            <a:r>
              <a:rPr lang="en-US" sz="2000" dirty="0"/>
              <a:t>are not directly engaged in performing the specific work called for by the covered </a:t>
            </a:r>
            <a:r>
              <a:rPr lang="en-US" sz="2000" dirty="0" smtClean="0"/>
              <a:t>contract, such </a:t>
            </a:r>
            <a:r>
              <a:rPr lang="en-US" sz="2000" dirty="0"/>
              <a:t>as human resources, billing, and legal review, perform work in connection with a </a:t>
            </a:r>
            <a:r>
              <a:rPr lang="en-US" sz="2000" dirty="0" smtClean="0"/>
              <a:t>Federal Government </a:t>
            </a:r>
            <a:r>
              <a:rPr lang="en-US" sz="2000" dirty="0"/>
              <a:t>contract. </a:t>
            </a:r>
            <a:endParaRPr lang="en-US" sz="2000" dirty="0" smtClean="0"/>
          </a:p>
        </p:txBody>
      </p:sp>
    </p:spTree>
    <p:extLst>
      <p:ext uri="{BB962C8B-B14F-4D97-AF65-F5344CB8AC3E}">
        <p14:creationId xmlns:p14="http://schemas.microsoft.com/office/powerpoint/2010/main" val="1074073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b="1" dirty="0" smtClean="0">
                <a:solidFill>
                  <a:schemeClr val="tx1"/>
                </a:solidFill>
              </a:rPr>
              <a:t>Exemptions to vaccine requirements</a:t>
            </a:r>
            <a:endParaRPr lang="en-US" sz="5400" b="1" dirty="0">
              <a:solidFill>
                <a:schemeClr val="tx1"/>
              </a:solidFill>
            </a:endParaRPr>
          </a:p>
        </p:txBody>
      </p:sp>
    </p:spTree>
    <p:extLst>
      <p:ext uri="{BB962C8B-B14F-4D97-AF65-F5344CB8AC3E}">
        <p14:creationId xmlns:p14="http://schemas.microsoft.com/office/powerpoint/2010/main" val="2554087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Exemptions to Vaccine Mandates</a:t>
            </a:r>
            <a:endParaRPr lang="en-US" dirty="0"/>
          </a:p>
        </p:txBody>
      </p:sp>
      <p:sp>
        <p:nvSpPr>
          <p:cNvPr id="3" name="Content Placeholder 2"/>
          <p:cNvSpPr>
            <a:spLocks noGrp="1"/>
          </p:cNvSpPr>
          <p:nvPr>
            <p:ph sz="quarter" idx="1"/>
          </p:nvPr>
        </p:nvSpPr>
        <p:spPr/>
        <p:txBody>
          <a:bodyPr>
            <a:normAutofit/>
          </a:bodyPr>
          <a:lstStyle/>
          <a:p>
            <a:r>
              <a:rPr lang="en-US" sz="2000" dirty="0"/>
              <a:t>Depending on the circumstances, Title VII or the ADA may require an employer to provide reasonable accommodations (absent undue hardship on the employer) for employees who do not want to get vaccinated for COVID-19 because of either:</a:t>
            </a:r>
          </a:p>
          <a:p>
            <a:pPr lvl="1"/>
            <a:r>
              <a:rPr lang="en-US" sz="2000" dirty="0"/>
              <a:t>A disability </a:t>
            </a:r>
          </a:p>
          <a:p>
            <a:pPr lvl="1"/>
            <a:r>
              <a:rPr lang="en-US" sz="2000" dirty="0"/>
              <a:t>A sincerely held religious belief, practice, or observance</a:t>
            </a:r>
            <a:r>
              <a:rPr lang="en-US" sz="2000" dirty="0" smtClean="0"/>
              <a:t>.</a:t>
            </a:r>
          </a:p>
          <a:p>
            <a:endParaRPr lang="en-US" sz="2000" dirty="0" smtClean="0"/>
          </a:p>
          <a:p>
            <a:r>
              <a:rPr lang="en-US" sz="2000" dirty="0" smtClean="0"/>
              <a:t>Employers </a:t>
            </a:r>
            <a:r>
              <a:rPr lang="en-US" sz="2000" dirty="0" smtClean="0"/>
              <a:t>should engage in the interactive process to determine if there is </a:t>
            </a:r>
            <a:r>
              <a:rPr lang="en-US" sz="2000" dirty="0"/>
              <a:t>a way to provide a reasonable accommodation (absent undue hardship) that reduces or eliminates the direct threat that the unvaccinated employee’s physical presence in the workplace poses.</a:t>
            </a:r>
          </a:p>
          <a:p>
            <a:endParaRPr lang="en-US" sz="2000" dirty="0" smtClean="0"/>
          </a:p>
          <a:p>
            <a:pPr lvl="1"/>
            <a:endParaRPr lang="en-US" dirty="0"/>
          </a:p>
        </p:txBody>
      </p:sp>
    </p:spTree>
    <p:extLst>
      <p:ext uri="{BB962C8B-B14F-4D97-AF65-F5344CB8AC3E}">
        <p14:creationId xmlns:p14="http://schemas.microsoft.com/office/powerpoint/2010/main" val="2982649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b="1" dirty="0" smtClean="0">
                <a:solidFill>
                  <a:schemeClr val="tx1"/>
                </a:solidFill>
              </a:rPr>
              <a:t>Biden’s </a:t>
            </a:r>
            <a:r>
              <a:rPr lang="en-US" sz="5400" b="1" dirty="0" err="1" smtClean="0">
                <a:solidFill>
                  <a:schemeClr val="tx1"/>
                </a:solidFill>
              </a:rPr>
              <a:t>covid</a:t>
            </a:r>
            <a:r>
              <a:rPr lang="en-US" sz="5400" b="1" dirty="0" smtClean="0">
                <a:solidFill>
                  <a:schemeClr val="tx1"/>
                </a:solidFill>
              </a:rPr>
              <a:t> action plan</a:t>
            </a:r>
            <a:endParaRPr lang="en-US" sz="5400" b="1" dirty="0">
              <a:solidFill>
                <a:schemeClr val="tx1"/>
              </a:solidFill>
            </a:endParaRPr>
          </a:p>
        </p:txBody>
      </p:sp>
    </p:spTree>
    <p:extLst>
      <p:ext uri="{BB962C8B-B14F-4D97-AF65-F5344CB8AC3E}">
        <p14:creationId xmlns:p14="http://schemas.microsoft.com/office/powerpoint/2010/main" val="3864307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Disability Accommodations</a:t>
            </a:r>
            <a:endParaRPr lang="en-US" dirty="0"/>
          </a:p>
        </p:txBody>
      </p:sp>
      <p:sp>
        <p:nvSpPr>
          <p:cNvPr id="3" name="Content Placeholder 2"/>
          <p:cNvSpPr>
            <a:spLocks noGrp="1"/>
          </p:cNvSpPr>
          <p:nvPr>
            <p:ph sz="quarter" idx="1"/>
          </p:nvPr>
        </p:nvSpPr>
        <p:spPr/>
        <p:txBody>
          <a:bodyPr>
            <a:normAutofit/>
          </a:bodyPr>
          <a:lstStyle/>
          <a:p>
            <a:r>
              <a:rPr lang="en-US" sz="2000" dirty="0"/>
              <a:t>For accommodation requests based on disability under the ADA, the interactive process </a:t>
            </a:r>
            <a:r>
              <a:rPr lang="en-US" sz="2000" dirty="0" smtClean="0"/>
              <a:t>could include:</a:t>
            </a:r>
            <a:endParaRPr lang="en-US" sz="2000" dirty="0"/>
          </a:p>
          <a:p>
            <a:pPr lvl="1"/>
            <a:r>
              <a:rPr lang="en-US" sz="2000" dirty="0" smtClean="0"/>
              <a:t>Considering </a:t>
            </a:r>
            <a:r>
              <a:rPr lang="en-US" sz="2000" dirty="0"/>
              <a:t>possible accommodation options given the nature of the workforce and the employee’s position.</a:t>
            </a:r>
          </a:p>
          <a:p>
            <a:pPr lvl="1"/>
            <a:r>
              <a:rPr lang="en-US" sz="2000" dirty="0"/>
              <a:t>Obtaining supporting documentation about the employee’s disability if necessary. </a:t>
            </a:r>
            <a:endParaRPr lang="en-US" sz="2000" dirty="0" smtClean="0"/>
          </a:p>
          <a:p>
            <a:endParaRPr lang="en-US" sz="2000" dirty="0" smtClean="0"/>
          </a:p>
          <a:p>
            <a:r>
              <a:rPr lang="en-US" sz="2000" dirty="0" smtClean="0"/>
              <a:t>Federal </a:t>
            </a:r>
            <a:r>
              <a:rPr lang="en-US" sz="2000" dirty="0" smtClean="0"/>
              <a:t>contractor guidance explicitly states that “requests </a:t>
            </a:r>
            <a:r>
              <a:rPr lang="en-US" sz="2000" dirty="0"/>
              <a:t>for </a:t>
            </a:r>
            <a:r>
              <a:rPr lang="en-US" sz="2000" dirty="0" smtClean="0"/>
              <a:t>‘medical accommodation’ </a:t>
            </a:r>
            <a:r>
              <a:rPr lang="en-US" sz="2000" dirty="0"/>
              <a:t>or </a:t>
            </a:r>
            <a:r>
              <a:rPr lang="en-US" sz="2000" dirty="0" smtClean="0"/>
              <a:t>‘medical exceptions’ </a:t>
            </a:r>
            <a:r>
              <a:rPr lang="en-US" sz="2000" dirty="0"/>
              <a:t>should be treated as requests for a disability accommodation</a:t>
            </a:r>
            <a:r>
              <a:rPr lang="en-US" sz="2000" dirty="0" smtClean="0"/>
              <a:t>.” </a:t>
            </a:r>
            <a:endParaRPr lang="en-US" sz="2000" dirty="0"/>
          </a:p>
          <a:p>
            <a:endParaRPr lang="en-US" sz="2000" dirty="0" smtClean="0"/>
          </a:p>
        </p:txBody>
      </p:sp>
    </p:spTree>
    <p:extLst>
      <p:ext uri="{BB962C8B-B14F-4D97-AF65-F5344CB8AC3E}">
        <p14:creationId xmlns:p14="http://schemas.microsoft.com/office/powerpoint/2010/main" val="2426267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Religious Accommodations</a:t>
            </a:r>
            <a:endParaRPr lang="en-US" dirty="0"/>
          </a:p>
        </p:txBody>
      </p:sp>
      <p:sp>
        <p:nvSpPr>
          <p:cNvPr id="3" name="Content Placeholder 2"/>
          <p:cNvSpPr>
            <a:spLocks noGrp="1"/>
          </p:cNvSpPr>
          <p:nvPr>
            <p:ph sz="quarter" idx="1"/>
          </p:nvPr>
        </p:nvSpPr>
        <p:spPr/>
        <p:txBody>
          <a:bodyPr>
            <a:normAutofit/>
          </a:bodyPr>
          <a:lstStyle/>
          <a:p>
            <a:r>
              <a:rPr lang="en-US" sz="2000" dirty="0" smtClean="0"/>
              <a:t>The definition of religion is broad and protects beliefs, practices, and observances with which the employer may be unfamiliar.</a:t>
            </a:r>
          </a:p>
          <a:p>
            <a:endParaRPr lang="en-US" sz="2000" dirty="0" smtClean="0"/>
          </a:p>
          <a:p>
            <a:r>
              <a:rPr lang="en-US" sz="2000" dirty="0" smtClean="0"/>
              <a:t>The employer should ordinarily assume that an employee’s request for religious accommodation is based on a sincerely held religious belief, practice, or observance.</a:t>
            </a:r>
          </a:p>
          <a:p>
            <a:endParaRPr lang="en-US" sz="2000" dirty="0" smtClean="0"/>
          </a:p>
          <a:p>
            <a:r>
              <a:rPr lang="en-US" sz="2000" dirty="0" smtClean="0"/>
              <a:t>If </a:t>
            </a:r>
            <a:r>
              <a:rPr lang="en-US" sz="2000" dirty="0"/>
              <a:t>the employer is aware of facts providing an objective basis for questioning either the religious nature or the sincerity of a particular belief, practice, or observance, the employer can obtain additional information.  </a:t>
            </a:r>
          </a:p>
          <a:p>
            <a:endParaRPr lang="en-US" dirty="0" smtClean="0"/>
          </a:p>
        </p:txBody>
      </p:sp>
    </p:spTree>
    <p:extLst>
      <p:ext uri="{BB962C8B-B14F-4D97-AF65-F5344CB8AC3E}">
        <p14:creationId xmlns:p14="http://schemas.microsoft.com/office/powerpoint/2010/main" val="1933932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Religious Accommodations</a:t>
            </a:r>
            <a:endParaRPr lang="en-US" dirty="0"/>
          </a:p>
        </p:txBody>
      </p:sp>
      <p:sp>
        <p:nvSpPr>
          <p:cNvPr id="3" name="Content Placeholder 2"/>
          <p:cNvSpPr>
            <a:spLocks noGrp="1"/>
          </p:cNvSpPr>
          <p:nvPr>
            <p:ph sz="quarter" idx="1"/>
          </p:nvPr>
        </p:nvSpPr>
        <p:spPr/>
        <p:txBody>
          <a:bodyPr>
            <a:normAutofit/>
          </a:bodyPr>
          <a:lstStyle/>
          <a:p>
            <a:pPr lvl="1"/>
            <a:r>
              <a:rPr lang="en-US" sz="2000" dirty="0" smtClean="0"/>
              <a:t>Factors </a:t>
            </a:r>
            <a:r>
              <a:rPr lang="en-US" sz="2000" dirty="0"/>
              <a:t>that – either alone or in combination – might undermine an employee’s credibility include:</a:t>
            </a:r>
            <a:endParaRPr lang="en-US" sz="2000" dirty="0" smtClean="0"/>
          </a:p>
          <a:p>
            <a:pPr lvl="2"/>
            <a:r>
              <a:rPr lang="en-US" sz="2000" dirty="0" smtClean="0"/>
              <a:t>whether </a:t>
            </a:r>
            <a:r>
              <a:rPr lang="en-US" sz="2000" dirty="0"/>
              <a:t>the employee has behaved in a manner markedly inconsistent with the professed </a:t>
            </a:r>
            <a:r>
              <a:rPr lang="en-US" sz="2000" dirty="0" smtClean="0"/>
              <a:t>belief;</a:t>
            </a:r>
          </a:p>
          <a:p>
            <a:pPr lvl="2"/>
            <a:r>
              <a:rPr lang="en-US" sz="2000" dirty="0" smtClean="0"/>
              <a:t>whether </a:t>
            </a:r>
            <a:r>
              <a:rPr lang="en-US" sz="2000" dirty="0"/>
              <a:t>the accommodation sought is a particularly desirable benefit that is likely to be sought for secular </a:t>
            </a:r>
            <a:r>
              <a:rPr lang="en-US" sz="2000" dirty="0" smtClean="0"/>
              <a:t>reasons;</a:t>
            </a:r>
          </a:p>
          <a:p>
            <a:pPr lvl="2"/>
            <a:r>
              <a:rPr lang="en-US" sz="2000" dirty="0" smtClean="0"/>
              <a:t>whether </a:t>
            </a:r>
            <a:r>
              <a:rPr lang="en-US" sz="2000" dirty="0"/>
              <a:t>the timing of the request renders it suspect (e.g., it follows an earlier request by the employee for the same benefit for secular reasons</a:t>
            </a:r>
            <a:r>
              <a:rPr lang="en-US" sz="2000" dirty="0" smtClean="0"/>
              <a:t>); and,</a:t>
            </a:r>
          </a:p>
          <a:p>
            <a:pPr lvl="2"/>
            <a:r>
              <a:rPr lang="en-US" sz="2000" dirty="0" smtClean="0"/>
              <a:t>whether </a:t>
            </a:r>
            <a:r>
              <a:rPr lang="en-US" sz="2000" dirty="0"/>
              <a:t>the employer otherwise has reason to believe the accommodation is not sought for religious reasons. </a:t>
            </a:r>
            <a:endParaRPr lang="en-US" sz="2000" dirty="0" smtClean="0"/>
          </a:p>
          <a:p>
            <a:pPr lvl="1"/>
            <a:r>
              <a:rPr lang="en-US" sz="2000" dirty="0" smtClean="0"/>
              <a:t>An </a:t>
            </a:r>
            <a:r>
              <a:rPr lang="en-US" sz="2000" dirty="0"/>
              <a:t>employer also should not assume that an employee is insincere simply because some of his or her practices deviate from the commonly followed tenets of his or her religion, or because the employee adheres to some common practices but not others.</a:t>
            </a:r>
          </a:p>
        </p:txBody>
      </p:sp>
    </p:spTree>
    <p:extLst>
      <p:ext uri="{BB962C8B-B14F-4D97-AF65-F5344CB8AC3E}">
        <p14:creationId xmlns:p14="http://schemas.microsoft.com/office/powerpoint/2010/main" val="750560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Reasonable Accommodations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3200" dirty="0"/>
              <a:t>Examples of reasonable accommodations exempting an employee from a vaccination requirement may include:</a:t>
            </a:r>
          </a:p>
          <a:p>
            <a:pPr lvl="1"/>
            <a:r>
              <a:rPr lang="en-US" sz="2900" dirty="0"/>
              <a:t>Permitting an unvaccinated person to enter the physical workplace while:</a:t>
            </a:r>
          </a:p>
          <a:p>
            <a:pPr lvl="2"/>
            <a:r>
              <a:rPr lang="en-US" sz="2600" dirty="0"/>
              <a:t>wearing a face mask;</a:t>
            </a:r>
          </a:p>
          <a:p>
            <a:pPr lvl="2"/>
            <a:r>
              <a:rPr lang="en-US" sz="2600" dirty="0"/>
              <a:t>working at a social distance from coworkers or nonemployees;</a:t>
            </a:r>
          </a:p>
          <a:p>
            <a:pPr lvl="2"/>
            <a:r>
              <a:rPr lang="en-US" sz="2600" dirty="0"/>
              <a:t>working a modified shift; or</a:t>
            </a:r>
          </a:p>
          <a:p>
            <a:pPr lvl="2"/>
            <a:r>
              <a:rPr lang="en-US" sz="2600" dirty="0"/>
              <a:t>getting periodic COVID-19 tests.</a:t>
            </a:r>
          </a:p>
          <a:p>
            <a:pPr lvl="1"/>
            <a:r>
              <a:rPr lang="en-US" sz="2900" dirty="0"/>
              <a:t>Telecommuting.</a:t>
            </a:r>
          </a:p>
          <a:p>
            <a:pPr lvl="1"/>
            <a:r>
              <a:rPr lang="en-US" sz="2900" dirty="0"/>
              <a:t>Reassignment.</a:t>
            </a:r>
          </a:p>
        </p:txBody>
      </p:sp>
    </p:spTree>
    <p:extLst>
      <p:ext uri="{BB962C8B-B14F-4D97-AF65-F5344CB8AC3E}">
        <p14:creationId xmlns:p14="http://schemas.microsoft.com/office/powerpoint/2010/main" val="2782966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957450" y="1311729"/>
            <a:ext cx="8305800" cy="4234543"/>
          </a:xfrm>
        </p:spPr>
        <p:txBody>
          <a:bodyPr>
            <a:normAutofit fontScale="90000"/>
          </a:bodyPr>
          <a:lstStyle/>
          <a:p>
            <a:pPr lvl="0" algn="ctr">
              <a:spcBef>
                <a:spcPts val="0"/>
              </a:spcBef>
              <a:defRPr/>
            </a:pPr>
            <a:r>
              <a:rPr sz="6000" b="1" dirty="0" smtClean="0">
                <a:solidFill>
                  <a:schemeClr val="tx1"/>
                </a:solidFill>
              </a:rPr>
              <a:t>QUESTIONS?</a:t>
            </a:r>
            <a:r>
              <a:rPr lang="en-US" sz="6000" b="1" dirty="0" smtClean="0">
                <a:solidFill>
                  <a:schemeClr val="tx1"/>
                </a:solidFill>
              </a:rPr>
              <a:t/>
            </a:r>
            <a:br>
              <a:rPr lang="en-US" sz="6000" b="1" dirty="0" smtClean="0">
                <a:solidFill>
                  <a:schemeClr val="tx1"/>
                </a:solidFill>
              </a:rPr>
            </a:br>
            <a:r>
              <a:rPr lang="en-US" sz="6000" b="1" dirty="0" smtClean="0">
                <a:solidFill>
                  <a:schemeClr val="tx1"/>
                </a:solidFill>
              </a:rPr>
              <a:t/>
            </a:r>
            <a:br>
              <a:rPr lang="en-US" sz="6000" b="1" dirty="0" smtClean="0">
                <a:solidFill>
                  <a:schemeClr val="tx1"/>
                </a:solidFill>
              </a:rPr>
            </a:br>
            <a:r>
              <a:rPr lang="en-US" sz="3200" cap="none" dirty="0">
                <a:solidFill>
                  <a:srgbClr val="FFFFFF"/>
                </a:solidFill>
                <a:latin typeface="Tw Cen MT"/>
                <a:ea typeface="+mn-ea"/>
                <a:cs typeface="+mn-cs"/>
              </a:rPr>
              <a:t>Thomas R. </a:t>
            </a:r>
            <a:r>
              <a:rPr lang="en-US" sz="3200" cap="none" dirty="0" err="1">
                <a:solidFill>
                  <a:srgbClr val="FFFFFF"/>
                </a:solidFill>
                <a:latin typeface="Tw Cen MT"/>
                <a:ea typeface="+mn-ea"/>
                <a:cs typeface="+mn-cs"/>
              </a:rPr>
              <a:t>Revnew</a:t>
            </a:r>
            <a:r>
              <a:rPr lang="en-US" sz="3200" cap="none" dirty="0">
                <a:solidFill>
                  <a:srgbClr val="FFFFFF"/>
                </a:solidFill>
                <a:latin typeface="Tw Cen MT"/>
                <a:ea typeface="+mn-ea"/>
                <a:cs typeface="+mn-cs"/>
              </a:rPr>
              <a:t/>
            </a:r>
            <a:br>
              <a:rPr lang="en-US" sz="3200" cap="none" dirty="0">
                <a:solidFill>
                  <a:srgbClr val="FFFFFF"/>
                </a:solidFill>
                <a:latin typeface="Tw Cen MT"/>
                <a:ea typeface="+mn-ea"/>
                <a:cs typeface="+mn-cs"/>
              </a:rPr>
            </a:br>
            <a:r>
              <a:rPr lang="en-US" sz="3200" cap="none" dirty="0">
                <a:solidFill>
                  <a:srgbClr val="FFFFFF"/>
                </a:solidFill>
                <a:latin typeface="Tw Cen MT"/>
                <a:ea typeface="+mn-ea"/>
                <a:cs typeface="+mn-cs"/>
              </a:rPr>
              <a:t>Phone: (952) 921-4622</a:t>
            </a:r>
            <a:br>
              <a:rPr lang="en-US" sz="3200" cap="none" dirty="0">
                <a:solidFill>
                  <a:srgbClr val="FFFFFF"/>
                </a:solidFill>
                <a:latin typeface="Tw Cen MT"/>
                <a:ea typeface="+mn-ea"/>
                <a:cs typeface="+mn-cs"/>
              </a:rPr>
            </a:br>
            <a:r>
              <a:rPr lang="en-US" sz="3200" cap="none" dirty="0">
                <a:solidFill>
                  <a:srgbClr val="FFFFFF"/>
                </a:solidFill>
                <a:latin typeface="Tw Cen MT"/>
                <a:ea typeface="+mn-ea"/>
                <a:cs typeface="+mn-cs"/>
              </a:rPr>
              <a:t>Email: trevnew@prkalaw.com</a:t>
            </a:r>
            <a:br>
              <a:rPr lang="en-US" sz="3200" cap="none" dirty="0">
                <a:solidFill>
                  <a:srgbClr val="FFFFFF"/>
                </a:solidFill>
                <a:latin typeface="Tw Cen MT"/>
                <a:ea typeface="+mn-ea"/>
                <a:cs typeface="+mn-cs"/>
              </a:rPr>
            </a:br>
            <a:r>
              <a:rPr lang="en-US" sz="3200" cap="none" dirty="0">
                <a:solidFill>
                  <a:srgbClr val="FFFFFF"/>
                </a:solidFill>
                <a:latin typeface="Tw Cen MT"/>
                <a:ea typeface="+mn-ea"/>
                <a:cs typeface="+mn-cs"/>
              </a:rPr>
              <a:t/>
            </a:r>
            <a:br>
              <a:rPr lang="en-US" sz="3200" cap="none" dirty="0">
                <a:solidFill>
                  <a:srgbClr val="FFFFFF"/>
                </a:solidFill>
                <a:latin typeface="Tw Cen MT"/>
                <a:ea typeface="+mn-ea"/>
                <a:cs typeface="+mn-cs"/>
              </a:rPr>
            </a:br>
            <a:endParaRPr sz="6000" b="1" dirty="0">
              <a:solidFill>
                <a:schemeClr val="tx1"/>
              </a:solidFill>
            </a:endParaRPr>
          </a:p>
        </p:txBody>
      </p:sp>
    </p:spTree>
    <p:extLst>
      <p:ext uri="{BB962C8B-B14F-4D97-AF65-F5344CB8AC3E}">
        <p14:creationId xmlns:p14="http://schemas.microsoft.com/office/powerpoint/2010/main" val="176848861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981200" y="1333500"/>
            <a:ext cx="8305800" cy="4191000"/>
          </a:xfrm>
        </p:spPr>
        <p:txBody>
          <a:bodyPr>
            <a:normAutofit/>
          </a:bodyPr>
          <a:lstStyle/>
          <a:p>
            <a:pPr algn="ctr">
              <a:defRPr/>
            </a:pPr>
            <a:r>
              <a:rPr sz="8000" b="1" dirty="0">
                <a:solidFill>
                  <a:schemeClr val="tx1"/>
                </a:solidFill>
              </a:rPr>
              <a:t>Thank You!</a:t>
            </a:r>
            <a:r>
              <a:rPr lang="en-US" sz="8000" b="1" dirty="0">
                <a:solidFill>
                  <a:schemeClr val="tx1"/>
                </a:solidFill>
              </a:rPr>
              <a:t/>
            </a:r>
            <a:br>
              <a:rPr lang="en-US" sz="8000" b="1" dirty="0">
                <a:solidFill>
                  <a:schemeClr val="tx1"/>
                </a:solidFill>
              </a:rPr>
            </a:br>
            <a:r>
              <a:rPr lang="en-US" sz="8000" b="1" dirty="0">
                <a:solidFill>
                  <a:schemeClr val="tx1"/>
                </a:solidFill>
              </a:rPr>
              <a:t/>
            </a:r>
            <a:br>
              <a:rPr lang="en-US" sz="8000" b="1" dirty="0">
                <a:solidFill>
                  <a:schemeClr val="tx1"/>
                </a:solidFill>
              </a:rPr>
            </a:br>
            <a:r>
              <a:rPr lang="en-US" sz="2400" dirty="0"/>
              <a:t/>
            </a:r>
            <a:br>
              <a:rPr lang="en-US" sz="2400" dirty="0"/>
            </a:br>
            <a:endParaRPr sz="2400" b="1" dirty="0">
              <a:solidFill>
                <a:srgbClr val="002060"/>
              </a:solidFill>
            </a:endParaRPr>
          </a:p>
        </p:txBody>
      </p:sp>
      <p:sp>
        <p:nvSpPr>
          <p:cNvPr id="5" name="Subtitle 4"/>
          <p:cNvSpPr>
            <a:spLocks noGrp="1"/>
          </p:cNvSpPr>
          <p:nvPr>
            <p:ph type="subTitle" idx="1"/>
          </p:nvPr>
        </p:nvSpPr>
        <p:spPr>
          <a:xfrm>
            <a:off x="1551458" y="5943600"/>
            <a:ext cx="8305800" cy="1143000"/>
          </a:xfrm>
        </p:spPr>
        <p:txBody>
          <a:bodyPr>
            <a:normAutofit/>
          </a:bodyPr>
          <a:lstStyle/>
          <a:p>
            <a:pPr eaLnBrk="1" hangingPunct="1">
              <a:defRPr/>
            </a:pPr>
            <a:endParaRPr lang="en-US" sz="2800" dirty="0">
              <a:solidFill>
                <a:schemeClr val="tx1"/>
              </a:solidFill>
            </a:endParaRPr>
          </a:p>
          <a:p>
            <a:pPr>
              <a:spcBef>
                <a:spcPts val="0"/>
              </a:spcBef>
              <a:defRPr/>
            </a:pPr>
            <a:endParaRPr lang="en-US" dirty="0" smtClean="0">
              <a:solidFill>
                <a:schemeClr val="tx1"/>
              </a:solidFill>
            </a:endParaRPr>
          </a:p>
          <a:p>
            <a:pPr eaLnBrk="1" hangingPunct="1">
              <a:defRPr/>
            </a:pPr>
            <a:endParaRPr lang="en-US" dirty="0" smtClean="0">
              <a:solidFill>
                <a:schemeClr val="tx1"/>
              </a:solidFill>
            </a:endParaRPr>
          </a:p>
          <a:p>
            <a:pPr eaLnBrk="1" hangingPunct="1">
              <a:defRPr/>
            </a:pPr>
            <a:endParaRPr lang="en-US" dirty="0">
              <a:solidFill>
                <a:schemeClr val="tx1"/>
              </a:solidFill>
            </a:endParaRPr>
          </a:p>
        </p:txBody>
      </p:sp>
    </p:spTree>
    <p:extLst>
      <p:ext uri="{BB962C8B-B14F-4D97-AF65-F5344CB8AC3E}">
        <p14:creationId xmlns:p14="http://schemas.microsoft.com/office/powerpoint/2010/main" val="274242775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Biden’s COVID-19 Action Plan</a:t>
            </a:r>
            <a:endParaRPr lang="en-US" dirty="0"/>
          </a:p>
        </p:txBody>
      </p:sp>
      <p:sp>
        <p:nvSpPr>
          <p:cNvPr id="3" name="Content Placeholder 2"/>
          <p:cNvSpPr>
            <a:spLocks noGrp="1"/>
          </p:cNvSpPr>
          <p:nvPr>
            <p:ph sz="quarter" idx="1"/>
          </p:nvPr>
        </p:nvSpPr>
        <p:spPr/>
        <p:txBody>
          <a:bodyPr>
            <a:normAutofit/>
          </a:bodyPr>
          <a:lstStyle/>
          <a:p>
            <a:r>
              <a:rPr lang="en-US" sz="2000" dirty="0"/>
              <a:t>On September 9, 2021, President Biden announced his COVID-19 Action Plan, </a:t>
            </a:r>
            <a:r>
              <a:rPr lang="en-US" sz="2000" dirty="0" smtClean="0"/>
              <a:t>a </a:t>
            </a:r>
            <a:r>
              <a:rPr lang="en-US" sz="2000" dirty="0"/>
              <a:t>six-pronged, comprehensive national strategy to combat </a:t>
            </a:r>
            <a:r>
              <a:rPr lang="en-US" sz="2000" dirty="0" smtClean="0"/>
              <a:t>COVID-19.</a:t>
            </a:r>
          </a:p>
          <a:p>
            <a:pPr marL="834390" lvl="1" indent="-514350">
              <a:buFont typeface="+mj-lt"/>
              <a:buAutoNum type="arabicPeriod"/>
            </a:pPr>
            <a:r>
              <a:rPr lang="en-US" sz="2000" dirty="0" smtClean="0"/>
              <a:t>Vaccinating the unvaccinated.</a:t>
            </a:r>
          </a:p>
          <a:p>
            <a:pPr marL="834390" lvl="1" indent="-514350">
              <a:buFont typeface="+mj-lt"/>
              <a:buAutoNum type="arabicPeriod"/>
            </a:pPr>
            <a:r>
              <a:rPr lang="en-US" sz="2000" dirty="0" smtClean="0"/>
              <a:t>Further protecting the vaccinated.</a:t>
            </a:r>
          </a:p>
          <a:p>
            <a:pPr marL="834390" lvl="1" indent="-514350">
              <a:buFont typeface="+mj-lt"/>
              <a:buAutoNum type="arabicPeriod"/>
            </a:pPr>
            <a:r>
              <a:rPr lang="en-US" sz="2000" dirty="0" smtClean="0"/>
              <a:t>Keeping schools safely open.</a:t>
            </a:r>
          </a:p>
          <a:p>
            <a:pPr marL="834390" lvl="1" indent="-514350">
              <a:buFont typeface="+mj-lt"/>
              <a:buAutoNum type="arabicPeriod"/>
            </a:pPr>
            <a:r>
              <a:rPr lang="en-US" sz="2000" dirty="0" smtClean="0"/>
              <a:t>Increasing testing and requiring masking.</a:t>
            </a:r>
          </a:p>
          <a:p>
            <a:pPr marL="834390" lvl="1" indent="-514350">
              <a:buFont typeface="+mj-lt"/>
              <a:buAutoNum type="arabicPeriod"/>
            </a:pPr>
            <a:r>
              <a:rPr lang="en-US" sz="2000" dirty="0" smtClean="0"/>
              <a:t>Protecting our economic recovery.</a:t>
            </a:r>
          </a:p>
          <a:p>
            <a:pPr marL="834390" lvl="1" indent="-514350">
              <a:buFont typeface="+mj-lt"/>
              <a:buAutoNum type="arabicPeriod"/>
            </a:pPr>
            <a:r>
              <a:rPr lang="en-US" sz="2000" dirty="0" smtClean="0"/>
              <a:t>Improving care for those with COVID. </a:t>
            </a:r>
            <a:endParaRPr lang="en-US" sz="2000" dirty="0"/>
          </a:p>
        </p:txBody>
      </p:sp>
    </p:spTree>
    <p:extLst>
      <p:ext uri="{BB962C8B-B14F-4D97-AF65-F5344CB8AC3E}">
        <p14:creationId xmlns:p14="http://schemas.microsoft.com/office/powerpoint/2010/main" val="296155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Biden’s COVID-19 Action Plan</a:t>
            </a:r>
            <a:endParaRPr lang="en-US" dirty="0"/>
          </a:p>
        </p:txBody>
      </p:sp>
      <p:sp>
        <p:nvSpPr>
          <p:cNvPr id="3" name="Content Placeholder 2"/>
          <p:cNvSpPr>
            <a:spLocks noGrp="1"/>
          </p:cNvSpPr>
          <p:nvPr>
            <p:ph sz="quarter" idx="1"/>
          </p:nvPr>
        </p:nvSpPr>
        <p:spPr/>
        <p:txBody>
          <a:bodyPr>
            <a:normAutofit/>
          </a:bodyPr>
          <a:lstStyle/>
          <a:p>
            <a:pPr marL="777240" lvl="1" indent="-457200"/>
            <a:r>
              <a:rPr lang="en-US" sz="2000" dirty="0" smtClean="0"/>
              <a:t>Vaccinating the unvaccinated:</a:t>
            </a:r>
          </a:p>
          <a:p>
            <a:pPr marL="1051560" lvl="2" indent="-457200"/>
            <a:r>
              <a:rPr lang="en-US" sz="2000" dirty="0"/>
              <a:t>Requiring All Employers with 100+ Employees to Ensure their Workers are Vaccinated or Tested </a:t>
            </a:r>
            <a:r>
              <a:rPr lang="en-US" sz="2000" dirty="0" smtClean="0"/>
              <a:t>Weekly.</a:t>
            </a:r>
            <a:endParaRPr lang="en-US" sz="2000" dirty="0"/>
          </a:p>
          <a:p>
            <a:pPr marL="1051560" lvl="2" indent="-457200"/>
            <a:r>
              <a:rPr lang="en-US" sz="2000" dirty="0"/>
              <a:t>Requiring Vaccinations for all Federal Workers and for Millions of Contractors that Do Business with the Federal </a:t>
            </a:r>
            <a:r>
              <a:rPr lang="en-US" sz="2000" dirty="0" smtClean="0"/>
              <a:t>Government.</a:t>
            </a:r>
            <a:endParaRPr lang="en-US" sz="2000" dirty="0"/>
          </a:p>
          <a:p>
            <a:pPr marL="1051560" lvl="2" indent="-457200"/>
            <a:r>
              <a:rPr lang="en-US" sz="2000" dirty="0"/>
              <a:t>Requiring COVID-⁠19 Vaccinations for Over 17 Million Health Care Workers at Medicare and Medicaid Participating Hospitals and Other Health Care </a:t>
            </a:r>
            <a:r>
              <a:rPr lang="en-US" sz="2000" dirty="0" smtClean="0"/>
              <a:t>Settings.</a:t>
            </a:r>
            <a:endParaRPr lang="en-US" sz="2000" dirty="0"/>
          </a:p>
          <a:p>
            <a:pPr marL="1051560" lvl="2" indent="-457200"/>
            <a:r>
              <a:rPr lang="en-US" sz="2000" dirty="0"/>
              <a:t>Calling on Large Entertainment Venues to Require Proof of Vaccination or Testing for </a:t>
            </a:r>
            <a:r>
              <a:rPr lang="en-US" sz="2000" dirty="0" smtClean="0"/>
              <a:t>Entry.</a:t>
            </a:r>
            <a:endParaRPr lang="en-US" sz="2000" dirty="0"/>
          </a:p>
          <a:p>
            <a:pPr marL="1051560" lvl="2" indent="-457200"/>
            <a:r>
              <a:rPr lang="en-US" sz="2000" dirty="0"/>
              <a:t>Requiring Employers to Provide Paid Time Off to Get </a:t>
            </a:r>
            <a:r>
              <a:rPr lang="en-US" sz="2000" dirty="0" smtClean="0"/>
              <a:t>Vaccinated.</a:t>
            </a:r>
            <a:endParaRPr lang="en-US" sz="2000" dirty="0"/>
          </a:p>
          <a:p>
            <a:pPr marL="777240" lvl="1" indent="-457200"/>
            <a:endParaRPr lang="en-US" dirty="0" smtClean="0"/>
          </a:p>
        </p:txBody>
      </p:sp>
    </p:spTree>
    <p:extLst>
      <p:ext uri="{BB962C8B-B14F-4D97-AF65-F5344CB8AC3E}">
        <p14:creationId xmlns:p14="http://schemas.microsoft.com/office/powerpoint/2010/main" val="4171344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5400" b="1" dirty="0" smtClean="0">
                <a:solidFill>
                  <a:schemeClr val="tx1"/>
                </a:solidFill>
              </a:rPr>
              <a:t>OSHA Requirements</a:t>
            </a:r>
            <a:endParaRPr lang="en-US" sz="5400" b="1" dirty="0">
              <a:solidFill>
                <a:schemeClr val="tx1"/>
              </a:solidFill>
            </a:endParaRPr>
          </a:p>
        </p:txBody>
      </p:sp>
    </p:spTree>
    <p:extLst>
      <p:ext uri="{BB962C8B-B14F-4D97-AF65-F5344CB8AC3E}">
        <p14:creationId xmlns:p14="http://schemas.microsoft.com/office/powerpoint/2010/main" val="358542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OSHA Requirements</a:t>
            </a:r>
            <a:endParaRPr lang="en-US" dirty="0"/>
          </a:p>
        </p:txBody>
      </p:sp>
      <p:sp>
        <p:nvSpPr>
          <p:cNvPr id="3" name="Content Placeholder 2"/>
          <p:cNvSpPr>
            <a:spLocks noGrp="1"/>
          </p:cNvSpPr>
          <p:nvPr>
            <p:ph sz="quarter" idx="1"/>
          </p:nvPr>
        </p:nvSpPr>
        <p:spPr>
          <a:xfrm>
            <a:off x="816864" y="1600199"/>
            <a:ext cx="10871200" cy="4868333"/>
          </a:xfrm>
        </p:spPr>
        <p:txBody>
          <a:bodyPr>
            <a:normAutofit/>
          </a:bodyPr>
          <a:lstStyle/>
          <a:p>
            <a:r>
              <a:rPr lang="en-US" sz="2000" dirty="0"/>
              <a:t>Biden directed the DOL’s Occupational Safety and Health Administration (“OSHA”) to develop a </a:t>
            </a:r>
            <a:r>
              <a:rPr lang="en-US" sz="2000" dirty="0" smtClean="0"/>
              <a:t>rule:</a:t>
            </a:r>
          </a:p>
          <a:p>
            <a:pPr lvl="1"/>
            <a:r>
              <a:rPr lang="en-US" sz="1700" dirty="0" smtClean="0"/>
              <a:t> </a:t>
            </a:r>
            <a:r>
              <a:rPr lang="en-US" sz="1700" dirty="0"/>
              <a:t>requiring all employers with 100 or more employees to ensure their workforce is either fully vaccinated or provides a negative test at least weekly. </a:t>
            </a:r>
            <a:endParaRPr lang="en-US" sz="1700" dirty="0" smtClean="0"/>
          </a:p>
          <a:p>
            <a:pPr lvl="1"/>
            <a:r>
              <a:rPr lang="en-US" sz="1800" dirty="0" smtClean="0"/>
              <a:t>It is estimated that this rule could </a:t>
            </a:r>
            <a:r>
              <a:rPr lang="en-US" sz="1800" dirty="0"/>
              <a:t>impact 80 million </a:t>
            </a:r>
            <a:r>
              <a:rPr lang="en-US" sz="1800" dirty="0" smtClean="0"/>
              <a:t>workers.</a:t>
            </a:r>
            <a:endParaRPr lang="en-US" sz="1800" dirty="0"/>
          </a:p>
          <a:p>
            <a:pPr marL="777240" lvl="1" indent="-457200"/>
            <a:endParaRPr lang="en-US" dirty="0" smtClean="0"/>
          </a:p>
        </p:txBody>
      </p:sp>
    </p:spTree>
    <p:extLst>
      <p:ext uri="{BB962C8B-B14F-4D97-AF65-F5344CB8AC3E}">
        <p14:creationId xmlns:p14="http://schemas.microsoft.com/office/powerpoint/2010/main" val="1736773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OSHA Requirements</a:t>
            </a:r>
            <a:endParaRPr lang="en-US" dirty="0"/>
          </a:p>
        </p:txBody>
      </p:sp>
      <p:sp>
        <p:nvSpPr>
          <p:cNvPr id="3" name="Content Placeholder 2"/>
          <p:cNvSpPr>
            <a:spLocks noGrp="1"/>
          </p:cNvSpPr>
          <p:nvPr>
            <p:ph sz="quarter" idx="1"/>
          </p:nvPr>
        </p:nvSpPr>
        <p:spPr>
          <a:xfrm>
            <a:off x="816864" y="1600199"/>
            <a:ext cx="10871200" cy="4868333"/>
          </a:xfrm>
        </p:spPr>
        <p:txBody>
          <a:bodyPr>
            <a:normAutofit/>
          </a:bodyPr>
          <a:lstStyle/>
          <a:p>
            <a:r>
              <a:rPr lang="en-US" sz="2000" dirty="0" smtClean="0"/>
              <a:t>At </a:t>
            </a:r>
            <a:r>
              <a:rPr lang="en-US" sz="2000" dirty="0"/>
              <a:t>this time, this rule has yet to be enacted and it is unclear exactly when a rule will </a:t>
            </a:r>
            <a:r>
              <a:rPr lang="en-US" sz="2000" dirty="0" smtClean="0"/>
              <a:t>be released.  The rule is likely to be an </a:t>
            </a:r>
            <a:r>
              <a:rPr lang="en-US" sz="2000" dirty="0"/>
              <a:t>E</a:t>
            </a:r>
            <a:r>
              <a:rPr lang="en-US" sz="2000" dirty="0" smtClean="0"/>
              <a:t>mergency </a:t>
            </a:r>
            <a:r>
              <a:rPr lang="en-US" sz="2000" dirty="0"/>
              <a:t>T</a:t>
            </a:r>
            <a:r>
              <a:rPr lang="en-US" sz="2000" dirty="0" smtClean="0"/>
              <a:t>emporary </a:t>
            </a:r>
            <a:r>
              <a:rPr lang="en-US" sz="2000" dirty="0"/>
              <a:t>S</a:t>
            </a:r>
            <a:r>
              <a:rPr lang="en-US" sz="2000" dirty="0" smtClean="0"/>
              <a:t>tandard. </a:t>
            </a:r>
          </a:p>
          <a:p>
            <a:pPr lvl="1"/>
            <a:endParaRPr lang="en-US" sz="2000" dirty="0" smtClean="0"/>
          </a:p>
          <a:p>
            <a:pPr lvl="1"/>
            <a:r>
              <a:rPr lang="en-US" sz="2000" dirty="0" smtClean="0"/>
              <a:t>Under </a:t>
            </a:r>
            <a:r>
              <a:rPr lang="en-US" sz="2000" dirty="0"/>
              <a:t>certain limited conditions, OSHA is authorized to set emergency temporary standards (ETS) that take effect immediately and are in effect until superseded by a permanent standard. </a:t>
            </a:r>
            <a:endParaRPr lang="en-US" sz="2000" dirty="0" smtClean="0"/>
          </a:p>
          <a:p>
            <a:pPr lvl="1"/>
            <a:endParaRPr lang="en-US" sz="2000" dirty="0"/>
          </a:p>
          <a:p>
            <a:pPr lvl="1"/>
            <a:r>
              <a:rPr lang="en-US" sz="2000" dirty="0" smtClean="0"/>
              <a:t>OSHA </a:t>
            </a:r>
            <a:r>
              <a:rPr lang="en-US" sz="2000" dirty="0"/>
              <a:t>must determine that workers are in grave </a:t>
            </a:r>
            <a:r>
              <a:rPr lang="en-US" sz="2000" dirty="0" smtClean="0"/>
              <a:t>danger from exposure to substances or agent determined to be toxic or physically harmful or from new hazards. </a:t>
            </a:r>
            <a:endParaRPr lang="en-US" sz="2000" dirty="0"/>
          </a:p>
          <a:p>
            <a:pPr lvl="1"/>
            <a:endParaRPr lang="en-US" sz="2000" dirty="0"/>
          </a:p>
          <a:p>
            <a:pPr lvl="1"/>
            <a:r>
              <a:rPr lang="en-US" sz="2000" dirty="0" smtClean="0"/>
              <a:t>OSHA then publishes </a:t>
            </a:r>
            <a:r>
              <a:rPr lang="en-US" sz="2000" dirty="0"/>
              <a:t>the emergency temporary standard in the Federal Register, where it also serves as a proposed </a:t>
            </a:r>
            <a:r>
              <a:rPr lang="en-US" sz="2000" dirty="0" smtClean="0"/>
              <a:t>rule. </a:t>
            </a:r>
          </a:p>
        </p:txBody>
      </p:sp>
    </p:spTree>
    <p:extLst>
      <p:ext uri="{BB962C8B-B14F-4D97-AF65-F5344CB8AC3E}">
        <p14:creationId xmlns:p14="http://schemas.microsoft.com/office/powerpoint/2010/main" val="3255310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OSHA Emergency Temporary Standards (ETS)</a:t>
            </a:r>
            <a:endParaRPr lang="en-US" dirty="0"/>
          </a:p>
        </p:txBody>
      </p:sp>
      <p:sp>
        <p:nvSpPr>
          <p:cNvPr id="3" name="Content Placeholder 2"/>
          <p:cNvSpPr>
            <a:spLocks noGrp="1"/>
          </p:cNvSpPr>
          <p:nvPr>
            <p:ph sz="quarter" idx="1"/>
          </p:nvPr>
        </p:nvSpPr>
        <p:spPr/>
        <p:txBody>
          <a:bodyPr>
            <a:normAutofit/>
          </a:bodyPr>
          <a:lstStyle/>
          <a:p>
            <a:pPr lvl="1"/>
            <a:r>
              <a:rPr lang="en-US" sz="2000" dirty="0"/>
              <a:t>This </a:t>
            </a:r>
            <a:r>
              <a:rPr lang="en-US" sz="2000" dirty="0" smtClean="0"/>
              <a:t>potential requirement was </a:t>
            </a:r>
            <a:r>
              <a:rPr lang="en-US" sz="2000" dirty="0"/>
              <a:t>not part of an Executive Order or any other type of authoritative document. </a:t>
            </a:r>
          </a:p>
          <a:p>
            <a:pPr marL="365760" lvl="1" indent="0">
              <a:buNone/>
            </a:pPr>
            <a:endParaRPr lang="en-US" sz="2000" dirty="0" smtClean="0"/>
          </a:p>
          <a:p>
            <a:pPr lvl="1"/>
            <a:r>
              <a:rPr lang="en-US" sz="2000" dirty="0" smtClean="0"/>
              <a:t>Biden’s </a:t>
            </a:r>
            <a:r>
              <a:rPr lang="en-US" sz="2000" dirty="0"/>
              <a:t>Action Plan calls for violations of this rule to carry a $14,000 penalty per violation, which could lead to some rather large penalty sums if OSHA determines a company had multiple violations </a:t>
            </a:r>
            <a:r>
              <a:rPr lang="en-US" sz="2000" dirty="0" smtClean="0"/>
              <a:t>(such as a company with multiple locations or facilities).</a:t>
            </a:r>
            <a:endParaRPr lang="en-US" sz="2000" dirty="0"/>
          </a:p>
          <a:p>
            <a:pPr lvl="1"/>
            <a:endParaRPr lang="en-US" sz="2000" dirty="0" smtClean="0"/>
          </a:p>
          <a:p>
            <a:pPr lvl="1"/>
            <a:r>
              <a:rPr lang="en-US" sz="2000" dirty="0" smtClean="0"/>
              <a:t>Biden </a:t>
            </a:r>
            <a:r>
              <a:rPr lang="en-US" sz="2000" dirty="0"/>
              <a:t>directed OSHA to ensure that employers subject to this rule provide paid time off for the time it takes employees to get vaccinated. </a:t>
            </a:r>
          </a:p>
          <a:p>
            <a:pPr lvl="1"/>
            <a:endParaRPr lang="en-US" sz="2000" dirty="0" smtClean="0"/>
          </a:p>
          <a:p>
            <a:pPr lvl="1"/>
            <a:r>
              <a:rPr lang="en-US" sz="2000" dirty="0" smtClean="0"/>
              <a:t>This </a:t>
            </a:r>
            <a:r>
              <a:rPr lang="en-US" sz="2000" dirty="0" smtClean="0"/>
              <a:t>requirement </a:t>
            </a:r>
            <a:r>
              <a:rPr lang="en-US" sz="2000" dirty="0"/>
              <a:t>will be met with a variety of legal challenges.</a:t>
            </a:r>
          </a:p>
          <a:p>
            <a:endParaRPr lang="en-US" dirty="0" smtClean="0"/>
          </a:p>
        </p:txBody>
      </p:sp>
    </p:spTree>
    <p:extLst>
      <p:ext uri="{BB962C8B-B14F-4D97-AF65-F5344CB8AC3E}">
        <p14:creationId xmlns:p14="http://schemas.microsoft.com/office/powerpoint/2010/main" val="20758353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Median">
  <a:themeElements>
    <a:clrScheme name="Custom 4">
      <a:dk1>
        <a:sysClr val="windowText" lastClr="000000"/>
      </a:dk1>
      <a:lt1>
        <a:sysClr val="window" lastClr="FFFFFF"/>
      </a:lt1>
      <a:dk2>
        <a:srgbClr val="464653"/>
      </a:dk2>
      <a:lt2>
        <a:srgbClr val="DDE9EC"/>
      </a:lt2>
      <a:accent1>
        <a:srgbClr val="B41C1C"/>
      </a:accent1>
      <a:accent2>
        <a:srgbClr val="7F7F7F"/>
      </a:accent2>
      <a:accent3>
        <a:srgbClr val="BF2020"/>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4">
    <a:dk1>
      <a:sysClr val="windowText" lastClr="000000"/>
    </a:dk1>
    <a:lt1>
      <a:sysClr val="window" lastClr="FFFFFF"/>
    </a:lt1>
    <a:dk2>
      <a:srgbClr val="464653"/>
    </a:dk2>
    <a:lt2>
      <a:srgbClr val="DDE9EC"/>
    </a:lt2>
    <a:accent1>
      <a:srgbClr val="B41C1C"/>
    </a:accent1>
    <a:accent2>
      <a:srgbClr val="7F7F7F"/>
    </a:accent2>
    <a:accent3>
      <a:srgbClr val="BF2020"/>
    </a:accent3>
    <a:accent4>
      <a:srgbClr val="FADA7A"/>
    </a:accent4>
    <a:accent5>
      <a:srgbClr val="B88472"/>
    </a:accent5>
    <a:accent6>
      <a:srgbClr val="8E736A"/>
    </a:accent6>
    <a:hlink>
      <a:srgbClr val="B292CA"/>
    </a:hlink>
    <a:folHlink>
      <a:srgbClr val="6B56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B99943F81BD04398C808F6F50BDEF6" ma:contentTypeVersion="11" ma:contentTypeDescription="Create a new document." ma:contentTypeScope="" ma:versionID="8a5a2ef45cbeb3278c04a08dafbdae5f">
  <xsd:schema xmlns:xsd="http://www.w3.org/2001/XMLSchema" xmlns:xs="http://www.w3.org/2001/XMLSchema" xmlns:p="http://schemas.microsoft.com/office/2006/metadata/properties" xmlns:ns2="f4b7aaa3-1265-48d4-a8f2-213a4d8929ba" targetNamespace="http://schemas.microsoft.com/office/2006/metadata/properties" ma:root="true" ma:fieldsID="ab374e191a221a564fd26fb04aee1754" ns2:_="">
    <xsd:import namespace="f4b7aaa3-1265-48d4-a8f2-213a4d8929b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b7aaa3-1265-48d4-a8f2-213a4d8929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29CC2F8-963A-4DE9-991C-BCF3DCE1FE8C}"/>
</file>

<file path=customXml/itemProps2.xml><?xml version="1.0" encoding="utf-8"?>
<ds:datastoreItem xmlns:ds="http://schemas.openxmlformats.org/officeDocument/2006/customXml" ds:itemID="{E7E04153-2BB3-4AC1-9AFF-84D40C524E53}"/>
</file>

<file path=customXml/itemProps3.xml><?xml version="1.0" encoding="utf-8"?>
<ds:datastoreItem xmlns:ds="http://schemas.openxmlformats.org/officeDocument/2006/customXml" ds:itemID="{4C761FE8-3D20-4A12-BDC8-57DB06EF9948}"/>
</file>

<file path=docProps/app.xml><?xml version="1.0" encoding="utf-8"?>
<Properties xmlns="http://schemas.openxmlformats.org/officeDocument/2006/extended-properties" xmlns:vt="http://schemas.openxmlformats.org/officeDocument/2006/docPropsVTypes">
  <Template/>
  <TotalTime>9540</TotalTime>
  <Words>2267</Words>
  <Application>Microsoft Office PowerPoint</Application>
  <PresentationFormat>Widescreen</PresentationFormat>
  <Paragraphs>206</Paragraphs>
  <Slides>35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Tw Cen MT</vt:lpstr>
      <vt:lpstr>Wingdings</vt:lpstr>
      <vt:lpstr>Wingdings 2</vt:lpstr>
      <vt:lpstr>1_Median</vt:lpstr>
      <vt:lpstr>         COVID vaccination updates</vt:lpstr>
      <vt:lpstr>Agenda</vt:lpstr>
      <vt:lpstr>Biden’s covid action plan</vt:lpstr>
      <vt:lpstr>Biden’s COVID-19 Action Plan</vt:lpstr>
      <vt:lpstr>Biden’s COVID-19 Action Plan</vt:lpstr>
      <vt:lpstr>OSHA Requirements</vt:lpstr>
      <vt:lpstr>OSHA Requirements</vt:lpstr>
      <vt:lpstr>OSHA Requirements</vt:lpstr>
      <vt:lpstr>OSHA Emergency Temporary Standards (ETS)</vt:lpstr>
      <vt:lpstr>Many Unanswered Questions:</vt:lpstr>
      <vt:lpstr>MN/OSHA</vt:lpstr>
      <vt:lpstr>Challenges to ETS Process </vt:lpstr>
      <vt:lpstr>Challenges to ETS Process </vt:lpstr>
      <vt:lpstr>Preparing for the ETS</vt:lpstr>
      <vt:lpstr>Executive orders </vt:lpstr>
      <vt:lpstr>Executive Orders</vt:lpstr>
      <vt:lpstr>Federal contractor requirements</vt:lpstr>
      <vt:lpstr>Federal Contractor Requirements</vt:lpstr>
      <vt:lpstr>Covered Contracts</vt:lpstr>
      <vt:lpstr>Definitions</vt:lpstr>
      <vt:lpstr>Definitions</vt:lpstr>
      <vt:lpstr>Definitions</vt:lpstr>
      <vt:lpstr>Requirements</vt:lpstr>
      <vt:lpstr>Requirements</vt:lpstr>
      <vt:lpstr>Requirements</vt:lpstr>
      <vt:lpstr>FAQs</vt:lpstr>
      <vt:lpstr>FAQs</vt:lpstr>
      <vt:lpstr>Exemptions to vaccine requirements</vt:lpstr>
      <vt:lpstr>Exemptions to Vaccine Mandates</vt:lpstr>
      <vt:lpstr>Disability Accommodations</vt:lpstr>
      <vt:lpstr>Religious Accommodations</vt:lpstr>
      <vt:lpstr>Religious Accommodations</vt:lpstr>
      <vt:lpstr>Reasonable Accommodations</vt:lpstr>
      <vt:lpstr>QUESTIONS?  Thomas R. Revnew Phone: (952) 921-4622 Email: trevnew@prkalaw.com  </vt:lpstr>
      <vt:lpstr>Thank You!   </vt:lpstr>
    </vt:vector>
  </TitlesOfParts>
  <Company>Seaton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Labor &amp; Employment Law Update</dc:title>
  <dc:creator>Michael Kernstock</dc:creator>
  <cp:lastModifiedBy>Tom Revnew</cp:lastModifiedBy>
  <cp:revision>972</cp:revision>
  <cp:lastPrinted>2021-09-28T15:21:18Z</cp:lastPrinted>
  <dcterms:created xsi:type="dcterms:W3CDTF">2017-04-13T16:33:47Z</dcterms:created>
  <dcterms:modified xsi:type="dcterms:W3CDTF">2021-10-20T13:28:47Z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0x01010075B99943F81BD04398C808F6F50BDEF6</vt:lpwstr>
  </property>
</Properties>
</file>